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8" r:id="rId1"/>
  </p:sldMasterIdLst>
  <p:notesMasterIdLst>
    <p:notesMasterId r:id="rId14"/>
  </p:notesMasterIdLst>
  <p:sldIdLst>
    <p:sldId id="289" r:id="rId2"/>
    <p:sldId id="258" r:id="rId3"/>
    <p:sldId id="259" r:id="rId4"/>
    <p:sldId id="260" r:id="rId5"/>
    <p:sldId id="261" r:id="rId6"/>
    <p:sldId id="266" r:id="rId7"/>
    <p:sldId id="264" r:id="rId8"/>
    <p:sldId id="265" r:id="rId9"/>
    <p:sldId id="300" r:id="rId10"/>
    <p:sldId id="267" r:id="rId11"/>
    <p:sldId id="268" r:id="rId12"/>
    <p:sldId id="299" r:id="rId1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74AB"/>
    <a:srgbClr val="5F5CA2"/>
    <a:srgbClr val="04A597"/>
    <a:srgbClr val="678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5" d="100"/>
          <a:sy n="75" d="100"/>
        </p:scale>
        <p:origin x="456"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2336A-B697-47DE-BAE7-B06D98964B09}" type="datetimeFigureOut">
              <a:rPr lang="es-PE" smtClean="0"/>
              <a:t>27/04/2025</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707A2-DE59-42C1-8C63-B3B4E1A142F9}" type="slidenum">
              <a:rPr lang="es-PE" smtClean="0"/>
              <a:t>‹Nº›</a:t>
            </a:fld>
            <a:endParaRPr lang="es-PE"/>
          </a:p>
        </p:txBody>
      </p:sp>
    </p:spTree>
    <p:extLst>
      <p:ext uri="{BB962C8B-B14F-4D97-AF65-F5344CB8AC3E}">
        <p14:creationId xmlns:p14="http://schemas.microsoft.com/office/powerpoint/2010/main" val="3527449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374F6-97E0-8027-B4E9-C5C9D7BE2A3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9283E108-A8C6-01EF-FF95-BABB4B00FB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247FBF51-840A-F4E5-D1C7-C3C6DF5F2E43}"/>
              </a:ext>
            </a:extLst>
          </p:cNvPr>
          <p:cNvSpPr>
            <a:spLocks noGrp="1"/>
          </p:cNvSpPr>
          <p:nvPr>
            <p:ph type="dt" sz="half" idx="10"/>
          </p:nvPr>
        </p:nvSpPr>
        <p:spPr/>
        <p:txBody>
          <a:bodyPr/>
          <a:lstStyle/>
          <a:p>
            <a:fld id="{9BA2B5A0-3F89-4493-9982-7969016745C5}" type="datetime1">
              <a:rPr lang="es-PE" smtClean="0"/>
              <a:t>27/04/2025</a:t>
            </a:fld>
            <a:endParaRPr lang="es-PE" dirty="0"/>
          </a:p>
        </p:txBody>
      </p:sp>
      <p:sp>
        <p:nvSpPr>
          <p:cNvPr id="5" name="Marcador de pie de página 4">
            <a:extLst>
              <a:ext uri="{FF2B5EF4-FFF2-40B4-BE49-F238E27FC236}">
                <a16:creationId xmlns:a16="http://schemas.microsoft.com/office/drawing/2014/main" id="{F76FECA7-E76A-CA02-C97B-A174ABAB3225}"/>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6D57D581-4BBE-5C23-5B37-367FFDBCDFDA}"/>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53197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803EC-A229-27B2-9EB6-B878AAE247B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55B2E86C-9041-4ADD-F079-4CD3F3D5CEF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E20AFBC0-931A-D0FD-EF06-0F3946BBF7B5}"/>
              </a:ext>
            </a:extLst>
          </p:cNvPr>
          <p:cNvSpPr>
            <a:spLocks noGrp="1"/>
          </p:cNvSpPr>
          <p:nvPr>
            <p:ph type="dt" sz="half" idx="10"/>
          </p:nvPr>
        </p:nvSpPr>
        <p:spPr/>
        <p:txBody>
          <a:bodyPr/>
          <a:lstStyle/>
          <a:p>
            <a:fld id="{E35CE63C-5BA6-4B5E-9B44-76BE67C44B0F}" type="datetime1">
              <a:rPr lang="es-PE" smtClean="0"/>
              <a:t>27/04/2025</a:t>
            </a:fld>
            <a:endParaRPr lang="es-PE" dirty="0"/>
          </a:p>
        </p:txBody>
      </p:sp>
      <p:sp>
        <p:nvSpPr>
          <p:cNvPr id="5" name="Marcador de pie de página 4">
            <a:extLst>
              <a:ext uri="{FF2B5EF4-FFF2-40B4-BE49-F238E27FC236}">
                <a16:creationId xmlns:a16="http://schemas.microsoft.com/office/drawing/2014/main" id="{7F4708CD-A873-B701-AC81-675EF7AA22E5}"/>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BBDA1B3D-B019-F971-D051-104A145E3BAB}"/>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105247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4DC4348-E1FC-86F4-DEB4-7F1C39BC0CD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15D4B10-A304-FCBB-B269-90C6C7B2752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B79BD71-7A09-BBE4-F488-FF6CD2DF12B7}"/>
              </a:ext>
            </a:extLst>
          </p:cNvPr>
          <p:cNvSpPr>
            <a:spLocks noGrp="1"/>
          </p:cNvSpPr>
          <p:nvPr>
            <p:ph type="dt" sz="half" idx="10"/>
          </p:nvPr>
        </p:nvSpPr>
        <p:spPr/>
        <p:txBody>
          <a:bodyPr/>
          <a:lstStyle/>
          <a:p>
            <a:fld id="{4A04A6D2-2B49-4590-84E1-8BDCAF3B437A}" type="datetime1">
              <a:rPr lang="es-PE" smtClean="0"/>
              <a:t>27/04/2025</a:t>
            </a:fld>
            <a:endParaRPr lang="es-PE" dirty="0"/>
          </a:p>
        </p:txBody>
      </p:sp>
      <p:sp>
        <p:nvSpPr>
          <p:cNvPr id="5" name="Marcador de pie de página 4">
            <a:extLst>
              <a:ext uri="{FF2B5EF4-FFF2-40B4-BE49-F238E27FC236}">
                <a16:creationId xmlns:a16="http://schemas.microsoft.com/office/drawing/2014/main" id="{3E829155-9618-D44C-D69E-89FC1C117AF4}"/>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3403842A-5573-519F-C5CA-AEE5F500864C}"/>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3362951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85E850-3DD8-97FA-9B55-D779624B7D5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880F7688-3FB0-B1E9-0D1A-BEC1994707F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FA217C4F-E62E-0B4A-66E0-F2BBF14D0B34}"/>
              </a:ext>
            </a:extLst>
          </p:cNvPr>
          <p:cNvSpPr>
            <a:spLocks noGrp="1"/>
          </p:cNvSpPr>
          <p:nvPr>
            <p:ph type="dt" sz="half" idx="10"/>
          </p:nvPr>
        </p:nvSpPr>
        <p:spPr/>
        <p:txBody>
          <a:bodyPr/>
          <a:lstStyle/>
          <a:p>
            <a:fld id="{FCA4CFD9-1DD0-4AB8-9CDF-6A5F5C7959C2}" type="datetime1">
              <a:rPr lang="es-PE" smtClean="0"/>
              <a:t>27/04/2025</a:t>
            </a:fld>
            <a:endParaRPr lang="es-PE" dirty="0"/>
          </a:p>
        </p:txBody>
      </p:sp>
      <p:sp>
        <p:nvSpPr>
          <p:cNvPr id="5" name="Marcador de pie de página 4">
            <a:extLst>
              <a:ext uri="{FF2B5EF4-FFF2-40B4-BE49-F238E27FC236}">
                <a16:creationId xmlns:a16="http://schemas.microsoft.com/office/drawing/2014/main" id="{1BCF3C10-13A8-0977-AD32-B452F9F48E1E}"/>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B6BC5E32-AFA4-9A77-60FA-DA56255CC3E4}"/>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323357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C76442-40FA-5D98-4BF3-4ED58A42D41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157DECD-069D-C34B-865C-AA6567EB95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6F9170E-F5B1-571C-00CC-7A1A57248291}"/>
              </a:ext>
            </a:extLst>
          </p:cNvPr>
          <p:cNvSpPr>
            <a:spLocks noGrp="1"/>
          </p:cNvSpPr>
          <p:nvPr>
            <p:ph type="dt" sz="half" idx="10"/>
          </p:nvPr>
        </p:nvSpPr>
        <p:spPr/>
        <p:txBody>
          <a:bodyPr/>
          <a:lstStyle/>
          <a:p>
            <a:fld id="{8B3B8F16-A6BD-4E91-B9B3-C77B54FC5129}" type="datetime1">
              <a:rPr lang="es-PE" smtClean="0"/>
              <a:t>27/04/2025</a:t>
            </a:fld>
            <a:endParaRPr lang="es-PE" dirty="0"/>
          </a:p>
        </p:txBody>
      </p:sp>
      <p:sp>
        <p:nvSpPr>
          <p:cNvPr id="5" name="Marcador de pie de página 4">
            <a:extLst>
              <a:ext uri="{FF2B5EF4-FFF2-40B4-BE49-F238E27FC236}">
                <a16:creationId xmlns:a16="http://schemas.microsoft.com/office/drawing/2014/main" id="{93C7B3A4-3BE2-5F63-A4A7-D8EF7B8F4829}"/>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C23F898E-982D-3CA5-D49E-6B73884F218C}"/>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1290580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A5A95A-3F10-DEC7-B62A-9A3FE456D7B1}"/>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67A5411F-7E83-8B18-DC5F-74AB97EF320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A94B98E9-429E-0054-6CBE-AEC7452248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B0649ACB-A93C-31E0-0441-ED21EA178B09}"/>
              </a:ext>
            </a:extLst>
          </p:cNvPr>
          <p:cNvSpPr>
            <a:spLocks noGrp="1"/>
          </p:cNvSpPr>
          <p:nvPr>
            <p:ph type="dt" sz="half" idx="10"/>
          </p:nvPr>
        </p:nvSpPr>
        <p:spPr/>
        <p:txBody>
          <a:bodyPr/>
          <a:lstStyle/>
          <a:p>
            <a:fld id="{42AACCF2-1E35-4F39-8EE0-3936528976F1}" type="datetime1">
              <a:rPr lang="es-PE" smtClean="0"/>
              <a:t>27/04/2025</a:t>
            </a:fld>
            <a:endParaRPr lang="es-PE" dirty="0"/>
          </a:p>
        </p:txBody>
      </p:sp>
      <p:sp>
        <p:nvSpPr>
          <p:cNvPr id="6" name="Marcador de pie de página 5">
            <a:extLst>
              <a:ext uri="{FF2B5EF4-FFF2-40B4-BE49-F238E27FC236}">
                <a16:creationId xmlns:a16="http://schemas.microsoft.com/office/drawing/2014/main" id="{EAAB3330-C3B0-A210-DCDB-2BA29DCD802B}"/>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7" name="Marcador de número de diapositiva 6">
            <a:extLst>
              <a:ext uri="{FF2B5EF4-FFF2-40B4-BE49-F238E27FC236}">
                <a16:creationId xmlns:a16="http://schemas.microsoft.com/office/drawing/2014/main" id="{676478F7-404F-9243-1B85-D30172DA3354}"/>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421628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F5706-040E-1433-5565-36BF59E24B3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EB21486A-E121-0110-B176-9DA82493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0C0053-ED3B-839A-BAFF-FC33682EB5B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EC89E53B-ACE7-1ADC-8A06-1A4CF9334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91B2A4-973E-C951-71E2-37FD6A35AFA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7964475C-EC9A-AFD5-E401-773B9D12E108}"/>
              </a:ext>
            </a:extLst>
          </p:cNvPr>
          <p:cNvSpPr>
            <a:spLocks noGrp="1"/>
          </p:cNvSpPr>
          <p:nvPr>
            <p:ph type="dt" sz="half" idx="10"/>
          </p:nvPr>
        </p:nvSpPr>
        <p:spPr/>
        <p:txBody>
          <a:bodyPr/>
          <a:lstStyle/>
          <a:p>
            <a:fld id="{6402744F-D552-41AA-B163-920BB6D99505}" type="datetime1">
              <a:rPr lang="es-PE" smtClean="0"/>
              <a:t>27/04/2025</a:t>
            </a:fld>
            <a:endParaRPr lang="es-PE" dirty="0"/>
          </a:p>
        </p:txBody>
      </p:sp>
      <p:sp>
        <p:nvSpPr>
          <p:cNvPr id="8" name="Marcador de pie de página 7">
            <a:extLst>
              <a:ext uri="{FF2B5EF4-FFF2-40B4-BE49-F238E27FC236}">
                <a16:creationId xmlns:a16="http://schemas.microsoft.com/office/drawing/2014/main" id="{EA3D636E-BCC0-A340-D9E9-23939F3301C5}"/>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9" name="Marcador de número de diapositiva 8">
            <a:extLst>
              <a:ext uri="{FF2B5EF4-FFF2-40B4-BE49-F238E27FC236}">
                <a16:creationId xmlns:a16="http://schemas.microsoft.com/office/drawing/2014/main" id="{8369B607-C5FB-B13F-9A37-3829BD2FC7E8}"/>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41282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2BE5D-752E-14BE-56F9-39425A21A40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4C2B4364-B0C2-3E87-E04F-DDCF6D96A64E}"/>
              </a:ext>
            </a:extLst>
          </p:cNvPr>
          <p:cNvSpPr>
            <a:spLocks noGrp="1"/>
          </p:cNvSpPr>
          <p:nvPr>
            <p:ph type="dt" sz="half" idx="10"/>
          </p:nvPr>
        </p:nvSpPr>
        <p:spPr/>
        <p:txBody>
          <a:bodyPr/>
          <a:lstStyle/>
          <a:p>
            <a:fld id="{376EA9BA-96DB-42E3-91EA-C457DF522684}" type="datetime1">
              <a:rPr lang="es-PE" smtClean="0"/>
              <a:t>27/04/2025</a:t>
            </a:fld>
            <a:endParaRPr lang="es-PE" dirty="0"/>
          </a:p>
        </p:txBody>
      </p:sp>
      <p:sp>
        <p:nvSpPr>
          <p:cNvPr id="4" name="Marcador de pie de página 3">
            <a:extLst>
              <a:ext uri="{FF2B5EF4-FFF2-40B4-BE49-F238E27FC236}">
                <a16:creationId xmlns:a16="http://schemas.microsoft.com/office/drawing/2014/main" id="{3CF611AA-F6D5-2CC3-5685-96F704DFB9A9}"/>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5" name="Marcador de número de diapositiva 4">
            <a:extLst>
              <a:ext uri="{FF2B5EF4-FFF2-40B4-BE49-F238E27FC236}">
                <a16:creationId xmlns:a16="http://schemas.microsoft.com/office/drawing/2014/main" id="{2B239136-DD75-5332-6CDD-ABE9EFDF4A00}"/>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171097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9A9F32-52FD-9254-6846-AF679628B7AA}"/>
              </a:ext>
            </a:extLst>
          </p:cNvPr>
          <p:cNvSpPr>
            <a:spLocks noGrp="1"/>
          </p:cNvSpPr>
          <p:nvPr>
            <p:ph type="dt" sz="half" idx="10"/>
          </p:nvPr>
        </p:nvSpPr>
        <p:spPr/>
        <p:txBody>
          <a:bodyPr/>
          <a:lstStyle/>
          <a:p>
            <a:fld id="{88EBD221-6DDE-477F-B759-04BC5B072B88}" type="datetime1">
              <a:rPr lang="es-PE" smtClean="0"/>
              <a:t>27/04/2025</a:t>
            </a:fld>
            <a:endParaRPr lang="es-PE" dirty="0"/>
          </a:p>
        </p:txBody>
      </p:sp>
      <p:sp>
        <p:nvSpPr>
          <p:cNvPr id="3" name="Marcador de pie de página 2">
            <a:extLst>
              <a:ext uri="{FF2B5EF4-FFF2-40B4-BE49-F238E27FC236}">
                <a16:creationId xmlns:a16="http://schemas.microsoft.com/office/drawing/2014/main" id="{A4D5BDD5-779C-323E-F5B0-73885CCD3ADA}"/>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4" name="Marcador de número de diapositiva 3">
            <a:extLst>
              <a:ext uri="{FF2B5EF4-FFF2-40B4-BE49-F238E27FC236}">
                <a16:creationId xmlns:a16="http://schemas.microsoft.com/office/drawing/2014/main" id="{001F2A82-4EEA-868A-6205-2A997723D189}"/>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3450091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FE1D6-7750-18DB-AB82-B2EE1B493F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ACE87E8-0C1D-8D56-85A5-3FC8C746FE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6C6491F7-69C2-7020-0959-0A6912FCC3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DD53D32-ADE4-766F-1871-469543633B62}"/>
              </a:ext>
            </a:extLst>
          </p:cNvPr>
          <p:cNvSpPr>
            <a:spLocks noGrp="1"/>
          </p:cNvSpPr>
          <p:nvPr>
            <p:ph type="dt" sz="half" idx="10"/>
          </p:nvPr>
        </p:nvSpPr>
        <p:spPr/>
        <p:txBody>
          <a:bodyPr/>
          <a:lstStyle/>
          <a:p>
            <a:fld id="{024F45DF-3B3F-4C36-9427-E96F7DE135D6}" type="datetime1">
              <a:rPr lang="es-PE" smtClean="0"/>
              <a:t>27/04/2025</a:t>
            </a:fld>
            <a:endParaRPr lang="es-PE" dirty="0"/>
          </a:p>
        </p:txBody>
      </p:sp>
      <p:sp>
        <p:nvSpPr>
          <p:cNvPr id="6" name="Marcador de pie de página 5">
            <a:extLst>
              <a:ext uri="{FF2B5EF4-FFF2-40B4-BE49-F238E27FC236}">
                <a16:creationId xmlns:a16="http://schemas.microsoft.com/office/drawing/2014/main" id="{C2C9E059-5E69-88BA-B2AB-B1C4ED27737C}"/>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7" name="Marcador de número de diapositiva 6">
            <a:extLst>
              <a:ext uri="{FF2B5EF4-FFF2-40B4-BE49-F238E27FC236}">
                <a16:creationId xmlns:a16="http://schemas.microsoft.com/office/drawing/2014/main" id="{E3B259FA-31BD-2269-544C-0EB5451F7B09}"/>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253946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36E21-1430-2172-E2BF-9DCC9EC183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264C837C-1471-7D4F-A865-C812F82B37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42A3E8F5-47D1-3CB2-9B12-495D0D195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FE1362-DAB1-73B8-21AD-C8EE605C7DC9}"/>
              </a:ext>
            </a:extLst>
          </p:cNvPr>
          <p:cNvSpPr>
            <a:spLocks noGrp="1"/>
          </p:cNvSpPr>
          <p:nvPr>
            <p:ph type="dt" sz="half" idx="10"/>
          </p:nvPr>
        </p:nvSpPr>
        <p:spPr/>
        <p:txBody>
          <a:bodyPr/>
          <a:lstStyle/>
          <a:p>
            <a:fld id="{0AACC599-2CBD-4A2A-B5F2-070C711C44DE}" type="datetime1">
              <a:rPr lang="es-PE" smtClean="0"/>
              <a:t>27/04/2025</a:t>
            </a:fld>
            <a:endParaRPr lang="es-PE" dirty="0"/>
          </a:p>
        </p:txBody>
      </p:sp>
      <p:sp>
        <p:nvSpPr>
          <p:cNvPr id="6" name="Marcador de pie de página 5">
            <a:extLst>
              <a:ext uri="{FF2B5EF4-FFF2-40B4-BE49-F238E27FC236}">
                <a16:creationId xmlns:a16="http://schemas.microsoft.com/office/drawing/2014/main" id="{CA5A1FDB-690B-2456-8FFE-936E5BDEB61D}"/>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7" name="Marcador de número de diapositiva 6">
            <a:extLst>
              <a:ext uri="{FF2B5EF4-FFF2-40B4-BE49-F238E27FC236}">
                <a16:creationId xmlns:a16="http://schemas.microsoft.com/office/drawing/2014/main" id="{26EFA636-3E2F-D06F-E6DB-44A8F08C8A22}"/>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56657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3933CE5-F763-71E3-EF64-AF5F951F3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C600A4E3-6103-C925-84BA-0AC08D03D7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628225AE-88CD-6F3D-1F89-101F59C91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67591-BF26-45EA-B453-FB9E2C4CD4E1}" type="datetime1">
              <a:rPr lang="es-PE" smtClean="0"/>
              <a:t>27/04/2025</a:t>
            </a:fld>
            <a:endParaRPr lang="es-PE" dirty="0"/>
          </a:p>
        </p:txBody>
      </p:sp>
      <p:sp>
        <p:nvSpPr>
          <p:cNvPr id="5" name="Marcador de pie de página 4">
            <a:extLst>
              <a:ext uri="{FF2B5EF4-FFF2-40B4-BE49-F238E27FC236}">
                <a16:creationId xmlns:a16="http://schemas.microsoft.com/office/drawing/2014/main" id="{5C0E5592-10AE-9971-34B1-AD2EF35F1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99DE25A2-EAC5-8CDE-B627-4E6C5EE42D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75D39-ABF2-421A-A49D-D1890B74CF6F}" type="slidenum">
              <a:rPr lang="es-PE" smtClean="0"/>
              <a:t>‹Nº›</a:t>
            </a:fld>
            <a:endParaRPr lang="es-PE" dirty="0"/>
          </a:p>
        </p:txBody>
      </p:sp>
    </p:spTree>
    <p:extLst>
      <p:ext uri="{BB962C8B-B14F-4D97-AF65-F5344CB8AC3E}">
        <p14:creationId xmlns:p14="http://schemas.microsoft.com/office/powerpoint/2010/main" val="18439468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6033883121@untrm.edu.pe3" TargetMode="External"/><Relationship Id="rId3" Type="http://schemas.openxmlformats.org/officeDocument/2006/relationships/image" Target="../media/image2.png"/><Relationship Id="rId7" Type="http://schemas.openxmlformats.org/officeDocument/2006/relationships/hyperlink" Target="mailto:7620984821@untrm.edu.pe2"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hyperlink" Target="mailto:7546174021@untrm.edu.pe1" TargetMode="External"/><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jpeg"/><Relationship Id="rId9" Type="http://schemas.openxmlformats.org/officeDocument/2006/relationships/hyperlink" Target="mailto:7581484721@untrm.edu.pe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107D8C-00FC-75C9-522D-2D3C9CDBD0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32696"/>
            <a:ext cx="12204357" cy="2937476"/>
          </a:xfrm>
          <a:prstGeom prst="rect">
            <a:avLst/>
          </a:prstGeom>
        </p:spPr>
      </p:pic>
      <p:sp>
        <p:nvSpPr>
          <p:cNvPr id="3" name="Título 1">
            <a:extLst>
              <a:ext uri="{FF2B5EF4-FFF2-40B4-BE49-F238E27FC236}">
                <a16:creationId xmlns:a16="http://schemas.microsoft.com/office/drawing/2014/main" id="{645553E1-30F3-EF6D-2129-35B0D4B95C58}"/>
              </a:ext>
            </a:extLst>
          </p:cNvPr>
          <p:cNvSpPr txBox="1">
            <a:spLocks/>
          </p:cNvSpPr>
          <p:nvPr/>
        </p:nvSpPr>
        <p:spPr>
          <a:xfrm>
            <a:off x="726177" y="2656701"/>
            <a:ext cx="10942845" cy="7535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600" b="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Efecto de la luz en la germinación de trigo (</a:t>
            </a:r>
            <a:r>
              <a:rPr lang="es-MX" sz="3600" b="1" i="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Triticum </a:t>
            </a:r>
            <a:r>
              <a:rPr lang="es-MX" sz="3600" b="1" i="1" dirty="0" err="1">
                <a:ln w="0"/>
                <a:solidFill>
                  <a:schemeClr val="bg1"/>
                </a:solidFill>
                <a:effectLst>
                  <a:outerShdw blurRad="38100" dist="19050" dir="2700000" algn="tl" rotWithShape="0">
                    <a:schemeClr val="dk1">
                      <a:alpha val="40000"/>
                    </a:schemeClr>
                  </a:outerShdw>
                </a:effectLst>
                <a:latin typeface="Georgia" panose="02040502050405020303" pitchFamily="18" charset="0"/>
              </a:rPr>
              <a:t>aestivum</a:t>
            </a:r>
            <a:r>
              <a:rPr lang="es-MX" sz="3600" b="1" i="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 </a:t>
            </a:r>
            <a:r>
              <a:rPr lang="es-MX" sz="3600" b="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L.): un enfoque experimental</a:t>
            </a:r>
            <a:endParaRPr lang="es-PE" sz="3600" b="1" dirty="0">
              <a:ln w="0"/>
              <a:solidFill>
                <a:schemeClr val="bg1"/>
              </a:solidFill>
              <a:effectLst>
                <a:outerShdw blurRad="38100" dist="19050" dir="2700000" algn="tl" rotWithShape="0">
                  <a:schemeClr val="dk1">
                    <a:alpha val="40000"/>
                  </a:schemeClr>
                </a:outerShdw>
              </a:effectLst>
              <a:latin typeface="Georgia" panose="02040502050405020303" pitchFamily="18" charset="0"/>
            </a:endParaRPr>
          </a:p>
        </p:txBody>
      </p:sp>
      <p:pic>
        <p:nvPicPr>
          <p:cNvPr id="4" name="Picture 2" descr="Logotipo - UNTRM">
            <a:extLst>
              <a:ext uri="{FF2B5EF4-FFF2-40B4-BE49-F238E27FC236}">
                <a16:creationId xmlns:a16="http://schemas.microsoft.com/office/drawing/2014/main" id="{337FACEE-9E5A-3BF7-0505-A295A8628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67" y="171207"/>
            <a:ext cx="3250005" cy="95680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5029641-7C49-EB72-AE63-D5398591C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8" name="CuadroTexto 7">
            <a:extLst>
              <a:ext uri="{FF2B5EF4-FFF2-40B4-BE49-F238E27FC236}">
                <a16:creationId xmlns:a16="http://schemas.microsoft.com/office/drawing/2014/main" id="{67BDCB3F-B194-3530-0823-61A4697BC3FA}"/>
              </a:ext>
            </a:extLst>
          </p:cNvPr>
          <p:cNvSpPr txBox="1"/>
          <p:nvPr/>
        </p:nvSpPr>
        <p:spPr>
          <a:xfrm>
            <a:off x="11209745" y="5794795"/>
            <a:ext cx="677456" cy="369332"/>
          </a:xfrm>
          <a:prstGeom prst="rect">
            <a:avLst/>
          </a:prstGeom>
          <a:noFill/>
        </p:spPr>
        <p:txBody>
          <a:bodyPr wrap="square">
            <a:spAutoFit/>
          </a:bodyPr>
          <a:lstStyle/>
          <a:p>
            <a:r>
              <a:rPr lang="es-MX" sz="1800" b="1" dirty="0"/>
              <a:t>2024</a:t>
            </a:r>
            <a:endParaRPr lang="es-PE" b="1" dirty="0"/>
          </a:p>
        </p:txBody>
      </p:sp>
      <p:pic>
        <p:nvPicPr>
          <p:cNvPr id="5" name="Imagen 4">
            <a:extLst>
              <a:ext uri="{FF2B5EF4-FFF2-40B4-BE49-F238E27FC236}">
                <a16:creationId xmlns:a16="http://schemas.microsoft.com/office/drawing/2014/main" id="{4B9658F8-BE87-44EB-9AA9-DA7B7AED78BE}"/>
              </a:ext>
            </a:extLst>
          </p:cNvPr>
          <p:cNvPicPr>
            <a:picLocks noChangeAspect="1"/>
          </p:cNvPicPr>
          <p:nvPr/>
        </p:nvPicPr>
        <p:blipFill>
          <a:blip r:embed="rId5"/>
          <a:stretch>
            <a:fillRect/>
          </a:stretch>
        </p:blipFill>
        <p:spPr>
          <a:xfrm>
            <a:off x="10957727" y="132307"/>
            <a:ext cx="1109355" cy="1227565"/>
          </a:xfrm>
          <a:prstGeom prst="rect">
            <a:avLst/>
          </a:prstGeom>
        </p:spPr>
      </p:pic>
      <p:sp>
        <p:nvSpPr>
          <p:cNvPr id="17" name="Marcador de fecha 16">
            <a:extLst>
              <a:ext uri="{FF2B5EF4-FFF2-40B4-BE49-F238E27FC236}">
                <a16:creationId xmlns:a16="http://schemas.microsoft.com/office/drawing/2014/main" id="{89A889D8-25A7-43E0-8409-7BB84285CAA0}"/>
              </a:ext>
            </a:extLst>
          </p:cNvPr>
          <p:cNvSpPr>
            <a:spLocks noGrp="1"/>
          </p:cNvSpPr>
          <p:nvPr>
            <p:ph type="dt" sz="half" idx="10"/>
          </p:nvPr>
        </p:nvSpPr>
        <p:spPr>
          <a:xfrm>
            <a:off x="826572" y="6325354"/>
            <a:ext cx="2923082" cy="365125"/>
          </a:xfrm>
        </p:spPr>
        <p:txBody>
          <a:bodyPr/>
          <a:lstStyle/>
          <a:p>
            <a:fld id="{BF008430-D29B-4036-92CA-39ED10C0C6A0}" type="datetime1">
              <a:rPr lang="es-PE" sz="1400" b="1" smtClean="0">
                <a:solidFill>
                  <a:schemeClr val="bg1"/>
                </a:solidFill>
                <a:latin typeface="Times New Roman" panose="02020603050405020304" pitchFamily="18" charset="0"/>
                <a:cs typeface="Times New Roman" panose="02020603050405020304" pitchFamily="18" charset="0"/>
              </a:rPr>
              <a:t>27/04/2025</a:t>
            </a:fld>
            <a:endParaRPr lang="es-PE" sz="1400" b="1" dirty="0">
              <a:solidFill>
                <a:schemeClr val="bg1"/>
              </a:solidFill>
              <a:latin typeface="Times New Roman" panose="02020603050405020304" pitchFamily="18" charset="0"/>
              <a:cs typeface="Times New Roman" panose="02020603050405020304" pitchFamily="18" charset="0"/>
            </a:endParaRPr>
          </a:p>
        </p:txBody>
      </p:sp>
      <p:sp>
        <p:nvSpPr>
          <p:cNvPr id="7" name="Marcador de pie de página 6">
            <a:extLst>
              <a:ext uri="{FF2B5EF4-FFF2-40B4-BE49-F238E27FC236}">
                <a16:creationId xmlns:a16="http://schemas.microsoft.com/office/drawing/2014/main" id="{4269CB74-19AC-4E84-B903-FAAF51ABAC81}"/>
              </a:ext>
            </a:extLst>
          </p:cNvPr>
          <p:cNvSpPr>
            <a:spLocks noGrp="1"/>
          </p:cNvSpPr>
          <p:nvPr>
            <p:ph type="ftr" sz="quarter" idx="11"/>
          </p:nvPr>
        </p:nvSpPr>
        <p:spPr>
          <a:xfrm>
            <a:off x="2435942" y="6320691"/>
            <a:ext cx="7848602" cy="365125"/>
          </a:xfrm>
        </p:spPr>
        <p:txBody>
          <a:bodyPr/>
          <a:lstStyle/>
          <a:p>
            <a:pPr algn="ctr"/>
            <a:r>
              <a:rPr lang="es-MX" dirty="0">
                <a:ln w="0"/>
                <a:solidFill>
                  <a:schemeClr val="bg1"/>
                </a:solidFill>
                <a:effectLst>
                  <a:outerShdw blurRad="38100" dist="19050" dir="2700000" algn="tl" rotWithShape="0">
                    <a:schemeClr val="dk1">
                      <a:alpha val="40000"/>
                    </a:schemeClr>
                  </a:outerShdw>
                </a:effectLst>
                <a:latin typeface="Georgia" panose="02040502050405020303" pitchFamily="18" charset="0"/>
              </a:rPr>
              <a:t>Efecto de la luz en la germinación de trigo (</a:t>
            </a:r>
            <a:r>
              <a:rPr lang="es-MX" i="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Triticum </a:t>
            </a:r>
            <a:r>
              <a:rPr lang="es-MX" i="1" dirty="0" err="1">
                <a:ln w="0"/>
                <a:solidFill>
                  <a:schemeClr val="bg1"/>
                </a:solidFill>
                <a:effectLst>
                  <a:outerShdw blurRad="38100" dist="19050" dir="2700000" algn="tl" rotWithShape="0">
                    <a:schemeClr val="dk1">
                      <a:alpha val="40000"/>
                    </a:schemeClr>
                  </a:outerShdw>
                </a:effectLst>
                <a:latin typeface="Georgia" panose="02040502050405020303" pitchFamily="18" charset="0"/>
              </a:rPr>
              <a:t>aestivum</a:t>
            </a:r>
            <a:r>
              <a:rPr lang="es-MX" i="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 </a:t>
            </a:r>
            <a:r>
              <a:rPr lang="es-MX" dirty="0">
                <a:ln w="0"/>
                <a:solidFill>
                  <a:schemeClr val="bg1"/>
                </a:solidFill>
                <a:effectLst>
                  <a:outerShdw blurRad="38100" dist="19050" dir="2700000" algn="tl" rotWithShape="0">
                    <a:schemeClr val="dk1">
                      <a:alpha val="40000"/>
                    </a:schemeClr>
                  </a:outerShdw>
                </a:effectLst>
                <a:latin typeface="Georgia" panose="02040502050405020303" pitchFamily="18" charset="0"/>
              </a:rPr>
              <a:t>L.): un enfoque experimental</a:t>
            </a:r>
            <a:endParaRPr lang="es-PE" dirty="0">
              <a:ln w="0"/>
              <a:solidFill>
                <a:schemeClr val="bg1"/>
              </a:solidFill>
              <a:effectLst>
                <a:outerShdw blurRad="38100" dist="19050" dir="2700000" algn="tl" rotWithShape="0">
                  <a:schemeClr val="dk1">
                    <a:alpha val="40000"/>
                  </a:schemeClr>
                </a:outerShdw>
              </a:effectLst>
              <a:latin typeface="Georgia" panose="02040502050405020303" pitchFamily="18" charset="0"/>
            </a:endParaRPr>
          </a:p>
        </p:txBody>
      </p:sp>
      <p:sp>
        <p:nvSpPr>
          <p:cNvPr id="18" name="Marcador de número de diapositiva 17">
            <a:extLst>
              <a:ext uri="{FF2B5EF4-FFF2-40B4-BE49-F238E27FC236}">
                <a16:creationId xmlns:a16="http://schemas.microsoft.com/office/drawing/2014/main" id="{DA43E4FC-562B-441E-93D9-B41847063272}"/>
              </a:ext>
            </a:extLst>
          </p:cNvPr>
          <p:cNvSpPr>
            <a:spLocks noGrp="1"/>
          </p:cNvSpPr>
          <p:nvPr>
            <p:ph type="sldNum" sz="quarter" idx="12"/>
          </p:nvPr>
        </p:nvSpPr>
        <p:spPr>
          <a:xfrm>
            <a:off x="9144001" y="6282172"/>
            <a:ext cx="2923082" cy="365125"/>
          </a:xfrm>
        </p:spPr>
        <p:txBody>
          <a:bodyPr/>
          <a:lstStyle/>
          <a:p>
            <a:fld id="{3EC7F81E-29E0-4D23-92E9-9A334C8D50B4}" type="slidenum">
              <a:rPr lang="es-PE" sz="1600" b="1" smtClean="0">
                <a:solidFill>
                  <a:schemeClr val="bg1"/>
                </a:solidFill>
                <a:latin typeface="Times New Roman" panose="02020603050405020304" pitchFamily="18" charset="0"/>
                <a:cs typeface="Times New Roman" panose="02020603050405020304" pitchFamily="18" charset="0"/>
              </a:rPr>
              <a:t>1</a:t>
            </a:fld>
            <a:endParaRPr lang="es-PE" sz="1600" b="1" dirty="0">
              <a:solidFill>
                <a:schemeClr val="bg1"/>
              </a:solidFill>
              <a:latin typeface="Times New Roman" panose="02020603050405020304" pitchFamily="18" charset="0"/>
              <a:cs typeface="Times New Roman" panose="02020603050405020304" pitchFamily="18" charset="0"/>
            </a:endParaRPr>
          </a:p>
        </p:txBody>
      </p:sp>
      <p:sp>
        <p:nvSpPr>
          <p:cNvPr id="19" name="Título 1">
            <a:extLst>
              <a:ext uri="{FF2B5EF4-FFF2-40B4-BE49-F238E27FC236}">
                <a16:creationId xmlns:a16="http://schemas.microsoft.com/office/drawing/2014/main" id="{4A274104-2DDF-478D-88A5-3013093AAB1E}"/>
              </a:ext>
            </a:extLst>
          </p:cNvPr>
          <p:cNvSpPr txBox="1">
            <a:spLocks/>
          </p:cNvSpPr>
          <p:nvPr/>
        </p:nvSpPr>
        <p:spPr>
          <a:xfrm>
            <a:off x="8377088" y="4840688"/>
            <a:ext cx="3814912" cy="13234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PE" sz="2000" dirty="0">
                <a:latin typeface="Times New Roman" panose="02020603050405020304" pitchFamily="18" charset="0"/>
                <a:cs typeface="Times New Roman" panose="02020603050405020304" pitchFamily="18" charset="0"/>
              </a:rPr>
              <a:t>Parejas Gonzales, Jhodany</a:t>
            </a:r>
            <a:r>
              <a:rPr lang="es-PE" sz="2000" baseline="30000" dirty="0">
                <a:latin typeface="Times New Roman" panose="02020603050405020304" pitchFamily="18" charset="0"/>
                <a:cs typeface="Times New Roman" panose="02020603050405020304" pitchFamily="18" charset="0"/>
              </a:rPr>
              <a:t>1*</a:t>
            </a:r>
            <a:r>
              <a:rPr lang="es-PE" sz="2000" dirty="0">
                <a:latin typeface="Times New Roman" panose="02020603050405020304" pitchFamily="18" charset="0"/>
                <a:cs typeface="Times New Roman" panose="02020603050405020304" pitchFamily="18" charset="0"/>
              </a:rPr>
              <a:t> </a:t>
            </a:r>
          </a:p>
          <a:p>
            <a:pPr algn="just"/>
            <a:r>
              <a:rPr lang="es-PE" sz="2000" dirty="0">
                <a:latin typeface="Times New Roman" panose="02020603050405020304" pitchFamily="18" charset="0"/>
                <a:cs typeface="Times New Roman" panose="02020603050405020304" pitchFamily="18" charset="0"/>
              </a:rPr>
              <a:t>Román Peña, Lleyner</a:t>
            </a:r>
            <a:r>
              <a:rPr lang="es-PE" sz="2000" baseline="30000" dirty="0">
                <a:latin typeface="Times New Roman" panose="02020603050405020304" pitchFamily="18" charset="0"/>
                <a:cs typeface="Times New Roman" panose="02020603050405020304" pitchFamily="18" charset="0"/>
              </a:rPr>
              <a:t>2*</a:t>
            </a:r>
          </a:p>
          <a:p>
            <a:pPr algn="just"/>
            <a:r>
              <a:rPr lang="es-PE" sz="2000" dirty="0">
                <a:latin typeface="Times New Roman" panose="02020603050405020304" pitchFamily="18" charset="0"/>
                <a:cs typeface="Times New Roman" panose="02020603050405020304" pitchFamily="18" charset="0"/>
              </a:rPr>
              <a:t>Saldaña Bazán, Magaly</a:t>
            </a:r>
            <a:r>
              <a:rPr lang="es-PE" sz="2000" baseline="30000" dirty="0">
                <a:latin typeface="Times New Roman" panose="02020603050405020304" pitchFamily="18" charset="0"/>
                <a:cs typeface="Times New Roman" panose="02020603050405020304" pitchFamily="18" charset="0"/>
              </a:rPr>
              <a:t>3*</a:t>
            </a:r>
          </a:p>
          <a:p>
            <a:pPr algn="just"/>
            <a:r>
              <a:rPr lang="es-PE" sz="2000" dirty="0">
                <a:latin typeface="Times New Roman" panose="02020603050405020304" pitchFamily="18" charset="0"/>
                <a:cs typeface="Times New Roman" panose="02020603050405020304" pitchFamily="18" charset="0"/>
              </a:rPr>
              <a:t>Vásquez Barboza, Erik</a:t>
            </a:r>
            <a:r>
              <a:rPr lang="es-PE" sz="2000" baseline="30000" dirty="0">
                <a:latin typeface="Times New Roman" panose="02020603050405020304" pitchFamily="18" charset="0"/>
                <a:cs typeface="Times New Roman" panose="02020603050405020304" pitchFamily="18" charset="0"/>
              </a:rPr>
              <a:t>4*</a:t>
            </a:r>
          </a:p>
        </p:txBody>
      </p:sp>
      <p:sp>
        <p:nvSpPr>
          <p:cNvPr id="20" name="CuadroTexto 18">
            <a:extLst>
              <a:ext uri="{FF2B5EF4-FFF2-40B4-BE49-F238E27FC236}">
                <a16:creationId xmlns:a16="http://schemas.microsoft.com/office/drawing/2014/main" id="{A6D32821-D76A-47CB-A043-74A51A9739B6}"/>
              </a:ext>
            </a:extLst>
          </p:cNvPr>
          <p:cNvSpPr txBox="1"/>
          <p:nvPr/>
        </p:nvSpPr>
        <p:spPr>
          <a:xfrm>
            <a:off x="241924" y="4795521"/>
            <a:ext cx="7593350" cy="1323439"/>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600" kern="1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s-MX" sz="1600" dirty="0">
                <a:latin typeface="Times New Roman" panose="02020603050405020304" pitchFamily="18" charset="0"/>
                <a:cs typeface="Times New Roman" panose="02020603050405020304" pitchFamily="18" charset="0"/>
              </a:rPr>
              <a:t>Curso de Programación y Análisis de Datos, Facultad de Ingeniería y ciencias agrarias, Universidad Nacional Toribio Rodríguez de Mendoza (UNTRM), Perú. </a:t>
            </a:r>
          </a:p>
          <a:p>
            <a:pPr algn="just"/>
            <a:endParaRPr lang="es-MX" sz="1600" dirty="0">
              <a:latin typeface="Times New Roman" panose="02020603050405020304" pitchFamily="18" charset="0"/>
              <a:cs typeface="Times New Roman" panose="02020603050405020304" pitchFamily="18" charset="0"/>
            </a:endParaRPr>
          </a:p>
          <a:p>
            <a:pPr algn="just"/>
            <a:r>
              <a:rPr lang="es-MX" sz="1600" dirty="0">
                <a:latin typeface="Times New Roman" panose="02020603050405020304" pitchFamily="18" charset="0"/>
                <a:cs typeface="Times New Roman" panose="02020603050405020304" pitchFamily="18" charset="0"/>
              </a:rPr>
              <a:t>*Autores de correspondencia:</a:t>
            </a:r>
            <a:r>
              <a:rPr lang="es-PE" sz="1600" dirty="0">
                <a:latin typeface="Times New Roman" panose="02020603050405020304" pitchFamily="18" charset="0"/>
                <a:cs typeface="Times New Roman" panose="02020603050405020304" pitchFamily="18" charset="0"/>
              </a:rPr>
              <a:t> </a:t>
            </a:r>
            <a:r>
              <a:rPr lang="es-PE" sz="1600" dirty="0">
                <a:latin typeface="Times New Roman" panose="02020603050405020304" pitchFamily="18" charset="0"/>
                <a:cs typeface="Times New Roman" panose="02020603050405020304" pitchFamily="18" charset="0"/>
                <a:hlinkClick r:id="rId6"/>
              </a:rPr>
              <a:t>7546174021@untrm.edu.pe</a:t>
            </a:r>
            <a:r>
              <a:rPr lang="es-PE" sz="1600" baseline="30000" dirty="0">
                <a:latin typeface="Times New Roman" panose="02020603050405020304" pitchFamily="18" charset="0"/>
                <a:cs typeface="Times New Roman" panose="02020603050405020304" pitchFamily="18" charset="0"/>
                <a:hlinkClick r:id="rId6"/>
              </a:rPr>
              <a:t>1</a:t>
            </a:r>
            <a:r>
              <a:rPr lang="es-PE" sz="1600" dirty="0">
                <a:latin typeface="Times New Roman" panose="02020603050405020304" pitchFamily="18" charset="0"/>
                <a:cs typeface="Times New Roman" panose="02020603050405020304" pitchFamily="18" charset="0"/>
              </a:rPr>
              <a:t>, </a:t>
            </a:r>
            <a:r>
              <a:rPr lang="es-PE" sz="1600" dirty="0">
                <a:latin typeface="Times New Roman" panose="02020603050405020304" pitchFamily="18" charset="0"/>
                <a:cs typeface="Times New Roman" panose="02020603050405020304" pitchFamily="18" charset="0"/>
                <a:hlinkClick r:id="rId7"/>
              </a:rPr>
              <a:t>7620984821@untrm.edu.pe</a:t>
            </a:r>
            <a:r>
              <a:rPr lang="es-PE" sz="1600" baseline="30000" dirty="0">
                <a:latin typeface="Times New Roman" panose="02020603050405020304" pitchFamily="18" charset="0"/>
                <a:cs typeface="Times New Roman" panose="02020603050405020304" pitchFamily="18" charset="0"/>
                <a:hlinkClick r:id="rId7"/>
              </a:rPr>
              <a:t>2</a:t>
            </a:r>
            <a:r>
              <a:rPr lang="es-PE" sz="1600" baseline="30000" dirty="0">
                <a:latin typeface="Times New Roman" panose="02020603050405020304" pitchFamily="18" charset="0"/>
                <a:cs typeface="Times New Roman" panose="02020603050405020304" pitchFamily="18" charset="0"/>
              </a:rPr>
              <a:t> </a:t>
            </a:r>
            <a:r>
              <a:rPr lang="es-PE" sz="1600" dirty="0">
                <a:latin typeface="Times New Roman" panose="02020603050405020304" pitchFamily="18" charset="0"/>
                <a:cs typeface="Times New Roman" panose="02020603050405020304" pitchFamily="18" charset="0"/>
              </a:rPr>
              <a:t>, </a:t>
            </a:r>
            <a:r>
              <a:rPr lang="es-PE" sz="1600" dirty="0">
                <a:latin typeface="Times New Roman" panose="02020603050405020304" pitchFamily="18" charset="0"/>
                <a:cs typeface="Times New Roman" panose="02020603050405020304" pitchFamily="18" charset="0"/>
                <a:hlinkClick r:id="rId8"/>
              </a:rPr>
              <a:t>6033883121@untrm.edu.pe</a:t>
            </a:r>
            <a:r>
              <a:rPr lang="es-PE" sz="1600" baseline="30000" dirty="0">
                <a:latin typeface="Times New Roman" panose="02020603050405020304" pitchFamily="18" charset="0"/>
                <a:cs typeface="Times New Roman" panose="02020603050405020304" pitchFamily="18" charset="0"/>
                <a:hlinkClick r:id="rId8"/>
              </a:rPr>
              <a:t>3</a:t>
            </a:r>
            <a:r>
              <a:rPr lang="es-PE" sz="1600" baseline="30000" dirty="0">
                <a:latin typeface="Times New Roman" panose="02020603050405020304" pitchFamily="18" charset="0"/>
                <a:cs typeface="Times New Roman" panose="02020603050405020304" pitchFamily="18" charset="0"/>
              </a:rPr>
              <a:t> </a:t>
            </a:r>
            <a:r>
              <a:rPr lang="es-PE" sz="1600" dirty="0">
                <a:latin typeface="Times New Roman" panose="02020603050405020304" pitchFamily="18" charset="0"/>
                <a:cs typeface="Times New Roman" panose="02020603050405020304" pitchFamily="18" charset="0"/>
              </a:rPr>
              <a:t>, </a:t>
            </a:r>
            <a:r>
              <a:rPr lang="es-PE" sz="1600" dirty="0">
                <a:latin typeface="Times New Roman" panose="02020603050405020304" pitchFamily="18" charset="0"/>
                <a:cs typeface="Times New Roman" panose="02020603050405020304" pitchFamily="18" charset="0"/>
                <a:hlinkClick r:id="rId9"/>
              </a:rPr>
              <a:t>7581484721@untrm.edu.pe</a:t>
            </a:r>
            <a:r>
              <a:rPr lang="es-PE" sz="1600" baseline="30000" dirty="0">
                <a:latin typeface="Times New Roman" panose="02020603050405020304" pitchFamily="18" charset="0"/>
                <a:cs typeface="Times New Roman" panose="02020603050405020304" pitchFamily="18" charset="0"/>
                <a:hlinkClick r:id="rId9"/>
              </a:rPr>
              <a:t>4</a:t>
            </a:r>
            <a:r>
              <a:rPr lang="es-PE" sz="1600" baseline="30000" dirty="0">
                <a:latin typeface="Times New Roman" panose="02020603050405020304" pitchFamily="18" charset="0"/>
                <a:cs typeface="Times New Roman" panose="02020603050405020304" pitchFamily="18" charset="0"/>
              </a:rPr>
              <a:t>  </a:t>
            </a:r>
            <a:r>
              <a:rPr lang="es-PE" sz="1600" dirty="0">
                <a:latin typeface="Times New Roman" panose="02020603050405020304" pitchFamily="18" charset="0"/>
                <a:cs typeface="Times New Roman" panose="02020603050405020304" pitchFamily="18" charset="0"/>
              </a:rPr>
              <a:t>  </a:t>
            </a:r>
          </a:p>
        </p:txBody>
      </p:sp>
      <p:pic>
        <p:nvPicPr>
          <p:cNvPr id="21" name="Imagen 20">
            <a:extLst>
              <a:ext uri="{FF2B5EF4-FFF2-40B4-BE49-F238E27FC236}">
                <a16:creationId xmlns:a16="http://schemas.microsoft.com/office/drawing/2014/main" id="{BBBC1BFD-99DC-4DB8-8F7A-3CC1876F33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1891" y="384303"/>
            <a:ext cx="2903383" cy="1062728"/>
          </a:xfrm>
          <a:prstGeom prst="rect">
            <a:avLst/>
          </a:prstGeom>
        </p:spPr>
      </p:pic>
    </p:spTree>
    <p:extLst>
      <p:ext uri="{BB962C8B-B14F-4D97-AF65-F5344CB8AC3E}">
        <p14:creationId xmlns:p14="http://schemas.microsoft.com/office/powerpoint/2010/main" val="1836786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EF668F59-4789-47BA-A1F7-9B72A40DC5BE}"/>
              </a:ext>
            </a:extLst>
          </p:cNvPr>
          <p:cNvSpPr txBox="1"/>
          <p:nvPr/>
        </p:nvSpPr>
        <p:spPr>
          <a:xfrm>
            <a:off x="924486" y="514581"/>
            <a:ext cx="6098240" cy="584775"/>
          </a:xfrm>
          <a:prstGeom prst="rect">
            <a:avLst/>
          </a:prstGeom>
          <a:noFill/>
        </p:spPr>
        <p:txBody>
          <a:bodyPr wrap="square">
            <a:spAutoFit/>
          </a:bodyPr>
          <a:lstStyle/>
          <a:p>
            <a:r>
              <a:rPr lang="es-ES" sz="3200" b="1" spc="-10" dirty="0">
                <a:solidFill>
                  <a:srgbClr val="678D41"/>
                </a:solidFill>
                <a:effectLst/>
                <a:latin typeface="Times New Roman" panose="02020603050405020304" pitchFamily="18" charset="0"/>
                <a:ea typeface="Times New Roman" panose="02020603050405020304" pitchFamily="18" charset="0"/>
              </a:rPr>
              <a:t>V. CONCLUSIONES</a:t>
            </a:r>
            <a:endParaRPr lang="es-PE" sz="3200" dirty="0"/>
          </a:p>
        </p:txBody>
      </p:sp>
      <p:sp>
        <p:nvSpPr>
          <p:cNvPr id="16" name="CuadroTexto 15">
            <a:extLst>
              <a:ext uri="{FF2B5EF4-FFF2-40B4-BE49-F238E27FC236}">
                <a16:creationId xmlns:a16="http://schemas.microsoft.com/office/drawing/2014/main" id="{90A65BB7-5ED2-4058-BDA4-73B81A07D90F}"/>
              </a:ext>
            </a:extLst>
          </p:cNvPr>
          <p:cNvSpPr txBox="1"/>
          <p:nvPr/>
        </p:nvSpPr>
        <p:spPr>
          <a:xfrm>
            <a:off x="924486" y="1278858"/>
            <a:ext cx="6735482" cy="1477328"/>
          </a:xfrm>
          <a:prstGeom prst="rect">
            <a:avLst/>
          </a:prstGeom>
          <a:noFill/>
        </p:spPr>
        <p:txBody>
          <a:bodyPr wrap="square">
            <a:spAutoFit/>
          </a:bodyPr>
          <a:lstStyle/>
          <a:p>
            <a:pPr algn="just"/>
            <a:r>
              <a:rPr lang="es-PE" b="1" dirty="0">
                <a:latin typeface="Times New Roman" panose="02020603050405020304" pitchFamily="18" charset="0"/>
                <a:cs typeface="Times New Roman" panose="02020603050405020304" pitchFamily="18" charset="0"/>
              </a:rPr>
              <a:t>Objetivo 1: </a:t>
            </a:r>
            <a:r>
              <a:rPr lang="es-ES" dirty="0">
                <a:latin typeface="Times New Roman" panose="02020603050405020304" pitchFamily="18" charset="0"/>
                <a:cs typeface="Times New Roman" panose="02020603050405020304" pitchFamily="18" charset="0"/>
              </a:rPr>
              <a:t>La luz optimiza, pero no es indispensable para la germinación de las semillas de trigo. La germinación de las semillas de trigo no depende estrictamente de la presencia de luz. Este comportamiento es típico de semillas que son no fotoblásticas (es decir, no requieren luz para germinar).</a:t>
            </a:r>
            <a:endParaRPr lang="es-PE" dirty="0">
              <a:latin typeface="Times New Roman" panose="02020603050405020304" pitchFamily="18" charset="0"/>
              <a:cs typeface="Times New Roman" panose="02020603050405020304" pitchFamily="18" charset="0"/>
            </a:endParaRPr>
          </a:p>
        </p:txBody>
      </p:sp>
      <p:sp>
        <p:nvSpPr>
          <p:cNvPr id="18" name="CuadroTexto 17">
            <a:extLst>
              <a:ext uri="{FF2B5EF4-FFF2-40B4-BE49-F238E27FC236}">
                <a16:creationId xmlns:a16="http://schemas.microsoft.com/office/drawing/2014/main" id="{850AE285-41E5-4AF7-B3DF-1B07949942D7}"/>
              </a:ext>
            </a:extLst>
          </p:cNvPr>
          <p:cNvSpPr txBox="1"/>
          <p:nvPr/>
        </p:nvSpPr>
        <p:spPr>
          <a:xfrm>
            <a:off x="924486" y="2858704"/>
            <a:ext cx="6735482" cy="1477328"/>
          </a:xfrm>
          <a:prstGeom prst="rect">
            <a:avLst/>
          </a:prstGeom>
          <a:noFill/>
        </p:spPr>
        <p:txBody>
          <a:bodyPr wrap="square">
            <a:spAutoFit/>
          </a:bodyPr>
          <a:lstStyle/>
          <a:p>
            <a:pPr algn="just"/>
            <a:r>
              <a:rPr lang="es-PE" b="1" dirty="0">
                <a:latin typeface="Times New Roman" panose="02020603050405020304" pitchFamily="18" charset="0"/>
                <a:cs typeface="Times New Roman" panose="02020603050405020304" pitchFamily="18" charset="0"/>
              </a:rPr>
              <a:t>Objetivo 2: </a:t>
            </a:r>
            <a:r>
              <a:rPr lang="es-ES" dirty="0">
                <a:latin typeface="Times New Roman" panose="02020603050405020304" pitchFamily="18" charset="0"/>
                <a:cs typeface="Times New Roman" panose="02020603050405020304" pitchFamily="18" charset="0"/>
              </a:rPr>
              <a:t>Aunque la diferencia no es drástica, se confirma que la luz promueve una germinación más rápida. La luz podría estar actuando como un acelerador de ciertos procesos metabólicos iniciales en las semillas, reduciendo el tiempo requerido para la emergencia de la radícula</a:t>
            </a:r>
            <a:endParaRPr lang="es-PE" dirty="0">
              <a:latin typeface="Times New Roman" panose="02020603050405020304" pitchFamily="18" charset="0"/>
              <a:cs typeface="Times New Roman" panose="02020603050405020304" pitchFamily="18" charset="0"/>
            </a:endParaRPr>
          </a:p>
        </p:txBody>
      </p:sp>
      <p:sp>
        <p:nvSpPr>
          <p:cNvPr id="20" name="CuadroTexto 19">
            <a:extLst>
              <a:ext uri="{FF2B5EF4-FFF2-40B4-BE49-F238E27FC236}">
                <a16:creationId xmlns:a16="http://schemas.microsoft.com/office/drawing/2014/main" id="{BCB4BD9F-AA5F-434B-9AAB-322436A89382}"/>
              </a:ext>
            </a:extLst>
          </p:cNvPr>
          <p:cNvSpPr txBox="1"/>
          <p:nvPr/>
        </p:nvSpPr>
        <p:spPr>
          <a:xfrm>
            <a:off x="886486" y="4602316"/>
            <a:ext cx="6811482" cy="1477328"/>
          </a:xfrm>
          <a:prstGeom prst="rect">
            <a:avLst/>
          </a:prstGeom>
          <a:noFill/>
        </p:spPr>
        <p:txBody>
          <a:bodyPr wrap="square">
            <a:spAutoFit/>
          </a:bodyPr>
          <a:lstStyle/>
          <a:p>
            <a:pPr algn="just"/>
            <a:r>
              <a:rPr lang="es-PE" b="1" dirty="0">
                <a:latin typeface="Times New Roman" panose="02020603050405020304" pitchFamily="18" charset="0"/>
                <a:cs typeface="Times New Roman" panose="02020603050405020304" pitchFamily="18" charset="0"/>
              </a:rPr>
              <a:t>Objetivo 3: </a:t>
            </a:r>
            <a:r>
              <a:rPr lang="es-ES" dirty="0">
                <a:latin typeface="Times New Roman" panose="02020603050405020304" pitchFamily="18" charset="0"/>
                <a:cs typeface="Times New Roman" panose="02020603050405020304" pitchFamily="18" charset="0"/>
              </a:rPr>
              <a:t>La oscuridad favorece una germinación más sincronizada, aunque a un ritmo un poco más lento.</a:t>
            </a:r>
            <a:r>
              <a:rPr lang="es-PE" dirty="0">
                <a:latin typeface="Times New Roman" panose="02020603050405020304" pitchFamily="18" charset="0"/>
                <a:cs typeface="Times New Roman" panose="02020603050405020304" pitchFamily="18" charset="0"/>
              </a:rPr>
              <a:t> </a:t>
            </a:r>
            <a:r>
              <a:rPr lang="es-ES" dirty="0">
                <a:latin typeface="Times New Roman" panose="02020603050405020304" pitchFamily="18" charset="0"/>
                <a:cs typeface="Times New Roman" panose="02020603050405020304" pitchFamily="18" charset="0"/>
              </a:rPr>
              <a:t>En condiciones de oscuridad, las semillas parecen responder de manera más homogénea, quizás debido a la eliminación de variables como la heterogeneidad en la recepción de luz entre las semillas.</a:t>
            </a:r>
            <a:endParaRPr lang="es-PE" dirty="0">
              <a:latin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EC5A4A25-885E-E686-1163-11FB17B35C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Marcador de fecha 1">
            <a:extLst>
              <a:ext uri="{FF2B5EF4-FFF2-40B4-BE49-F238E27FC236}">
                <a16:creationId xmlns:a16="http://schemas.microsoft.com/office/drawing/2014/main" id="{4BB15527-92F4-C657-3578-9099EB2EE192}"/>
              </a:ext>
            </a:extLst>
          </p:cNvPr>
          <p:cNvSpPr>
            <a:spLocks noGrp="1"/>
          </p:cNvSpPr>
          <p:nvPr>
            <p:ph type="dt" sz="half" idx="10"/>
          </p:nvPr>
        </p:nvSpPr>
        <p:spPr>
          <a:xfrm>
            <a:off x="924486" y="6320457"/>
            <a:ext cx="2743200" cy="365125"/>
          </a:xfrm>
        </p:spPr>
        <p:txBody>
          <a:bodyPr/>
          <a:lstStyle/>
          <a:p>
            <a:fld id="{6D6938E2-E32A-4AE3-A240-0183F91F0C71}" type="datetime1">
              <a:rPr lang="es-PE" b="1" smtClean="0">
                <a:solidFill>
                  <a:schemeClr val="bg1"/>
                </a:solidFill>
                <a:latin typeface="Times New Roman" panose="02020603050405020304" pitchFamily="18" charset="0"/>
                <a:cs typeface="Times New Roman" panose="02020603050405020304" pitchFamily="18" charset="0"/>
              </a:r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3" name="Marcador de pie de página 2">
            <a:extLst>
              <a:ext uri="{FF2B5EF4-FFF2-40B4-BE49-F238E27FC236}">
                <a16:creationId xmlns:a16="http://schemas.microsoft.com/office/drawing/2014/main" id="{BEC24376-5EE5-2172-A4A5-5D6806907C18}"/>
              </a:ext>
            </a:extLst>
          </p:cNvPr>
          <p:cNvSpPr>
            <a:spLocks noGrp="1"/>
          </p:cNvSpPr>
          <p:nvPr>
            <p:ph type="ftr" sz="quarter" idx="11"/>
          </p:nvPr>
        </p:nvSpPr>
        <p:spPr>
          <a:xfrm>
            <a:off x="4124886" y="6320457"/>
            <a:ext cx="4114800" cy="365125"/>
          </a:xfrm>
        </p:spPr>
        <p:txBody>
          <a:bodyPr/>
          <a:lstStyle/>
          <a:p>
            <a:r>
              <a:rPr lang="es-MX" b="1" dirty="0">
                <a:solidFill>
                  <a:schemeClr val="bg1"/>
                </a:solidFill>
                <a:latin typeface="Times New Roman" panose="02020603050405020304" pitchFamily="18" charset="0"/>
                <a:cs typeface="Times New Roman" panose="02020603050405020304" pitchFamily="18" charset="0"/>
              </a:rPr>
              <a:t>Efecto de la luz en la germinación de trigo (Triticum </a:t>
            </a:r>
            <a:r>
              <a:rPr lang="es-MX" b="1" dirty="0" err="1">
                <a:solidFill>
                  <a:schemeClr val="bg1"/>
                </a:solidFill>
                <a:latin typeface="Times New Roman" panose="02020603050405020304" pitchFamily="18" charset="0"/>
                <a:cs typeface="Times New Roman" panose="02020603050405020304" pitchFamily="18" charset="0"/>
              </a:rPr>
              <a:t>aestivum</a:t>
            </a:r>
            <a:r>
              <a:rPr lang="es-MX" b="1" dirty="0">
                <a:solidFill>
                  <a:schemeClr val="bg1"/>
                </a:solidFill>
                <a:latin typeface="Times New Roman" panose="02020603050405020304" pitchFamily="18" charset="0"/>
                <a:cs typeface="Times New Roman" panose="02020603050405020304" pitchFamily="18" charset="0"/>
              </a:rPr>
              <a:t>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4" name="Marcador de número de diapositiva 5">
            <a:extLst>
              <a:ext uri="{FF2B5EF4-FFF2-40B4-BE49-F238E27FC236}">
                <a16:creationId xmlns:a16="http://schemas.microsoft.com/office/drawing/2014/main" id="{07712753-F43F-E102-0505-21D1ABD9AA07}"/>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10</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5" name="Conector recto 14">
            <a:extLst>
              <a:ext uri="{FF2B5EF4-FFF2-40B4-BE49-F238E27FC236}">
                <a16:creationId xmlns:a16="http://schemas.microsoft.com/office/drawing/2014/main" id="{E344FABF-161D-FF35-91CE-74F44A73BFF2}"/>
              </a:ext>
            </a:extLst>
          </p:cNvPr>
          <p:cNvCxnSpPr>
            <a:cxnSpLocks/>
          </p:cNvCxnSpPr>
          <p:nvPr/>
        </p:nvCxnSpPr>
        <p:spPr>
          <a:xfrm flipV="1">
            <a:off x="591671" y="1099356"/>
            <a:ext cx="4437529" cy="3304"/>
          </a:xfrm>
          <a:prstGeom prst="line">
            <a:avLst/>
          </a:prstGeom>
        </p:spPr>
        <p:style>
          <a:lnRef idx="3">
            <a:schemeClr val="accent6"/>
          </a:lnRef>
          <a:fillRef idx="0">
            <a:schemeClr val="accent6"/>
          </a:fillRef>
          <a:effectRef idx="2">
            <a:schemeClr val="accent6"/>
          </a:effectRef>
          <a:fontRef idx="minor">
            <a:schemeClr val="tx1"/>
          </a:fontRef>
        </p:style>
      </p:cxnSp>
      <p:pic>
        <p:nvPicPr>
          <p:cNvPr id="6146" name="Picture 2" descr="Trigo Germinado, Raíz Y Molido. Aislado Sobre Fondo Blanco Fotos, retratos,  imágenes y fotografía de archivo libres de derecho. Image 79488710">
            <a:extLst>
              <a:ext uri="{FF2B5EF4-FFF2-40B4-BE49-F238E27FC236}">
                <a16:creationId xmlns:a16="http://schemas.microsoft.com/office/drawing/2014/main" id="{91A7141B-24E3-31C5-0C8E-87EFCF489B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54"/>
          <a:stretch/>
        </p:blipFill>
        <p:spPr bwMode="auto">
          <a:xfrm>
            <a:off x="8005383" y="1454243"/>
            <a:ext cx="3611008"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6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1FE9EBFA-784D-4120-B189-2AC2CFB8BC93}"/>
              </a:ext>
            </a:extLst>
          </p:cNvPr>
          <p:cNvSpPr txBox="1"/>
          <p:nvPr/>
        </p:nvSpPr>
        <p:spPr>
          <a:xfrm>
            <a:off x="151092" y="492769"/>
            <a:ext cx="5318685" cy="584775"/>
          </a:xfrm>
          <a:prstGeom prst="rect">
            <a:avLst/>
          </a:prstGeom>
          <a:noFill/>
        </p:spPr>
        <p:txBody>
          <a:bodyPr wrap="square">
            <a:spAutoFit/>
          </a:bodyPr>
          <a:lstStyle/>
          <a:p>
            <a:pPr marL="768985" marR="768350" algn="ctr">
              <a:spcAft>
                <a:spcPts val="0"/>
              </a:spcAft>
            </a:pPr>
            <a:r>
              <a:rPr lang="es-ES" sz="3200" b="1" spc="-10" dirty="0">
                <a:solidFill>
                  <a:srgbClr val="678D41"/>
                </a:solidFill>
                <a:effectLst/>
                <a:latin typeface="Times New Roman" panose="02020603050405020304" pitchFamily="18" charset="0"/>
                <a:ea typeface="Times New Roman" panose="02020603050405020304" pitchFamily="18" charset="0"/>
              </a:rPr>
              <a:t>VI. REFERENCIAS</a:t>
            </a:r>
            <a:endParaRPr lang="es-PE" sz="3200" dirty="0">
              <a:effectLst/>
              <a:latin typeface="Times New Roman" panose="02020603050405020304" pitchFamily="18" charset="0"/>
              <a:ea typeface="Times New Roman" panose="02020603050405020304" pitchFamily="18" charset="0"/>
            </a:endParaRPr>
          </a:p>
        </p:txBody>
      </p:sp>
      <p:sp>
        <p:nvSpPr>
          <p:cNvPr id="11" name="CuadroTexto 10">
            <a:extLst>
              <a:ext uri="{FF2B5EF4-FFF2-40B4-BE49-F238E27FC236}">
                <a16:creationId xmlns:a16="http://schemas.microsoft.com/office/drawing/2014/main" id="{1D206DBC-C372-4D64-9BE3-EE0CCAB67AFC}"/>
              </a:ext>
            </a:extLst>
          </p:cNvPr>
          <p:cNvSpPr txBox="1"/>
          <p:nvPr/>
        </p:nvSpPr>
        <p:spPr>
          <a:xfrm>
            <a:off x="1028698" y="1240460"/>
            <a:ext cx="8654721" cy="369332"/>
          </a:xfrm>
          <a:prstGeom prst="rect">
            <a:avLst/>
          </a:prstGeom>
          <a:noFill/>
        </p:spPr>
        <p:txBody>
          <a:bodyPr wrap="square">
            <a:spAutoFit/>
          </a:bodyPr>
          <a:lstStyle/>
          <a:p>
            <a:r>
              <a:rPr lang="es-ES" dirty="0">
                <a:latin typeface="Times New Roman" panose="02020603050405020304" pitchFamily="18" charset="0"/>
                <a:cs typeface="Times New Roman" panose="02020603050405020304" pitchFamily="18" charset="0"/>
              </a:rPr>
              <a:t>Ávila, J. A., Ávila, J. M., Rivas, F. J., &amp; Martínez, D. (2014). El cultivo del trigo.</a:t>
            </a:r>
          </a:p>
        </p:txBody>
      </p:sp>
      <p:sp>
        <p:nvSpPr>
          <p:cNvPr id="14" name="CuadroTexto 13">
            <a:extLst>
              <a:ext uri="{FF2B5EF4-FFF2-40B4-BE49-F238E27FC236}">
                <a16:creationId xmlns:a16="http://schemas.microsoft.com/office/drawing/2014/main" id="{B72131AB-FAF0-47B5-BA8A-DEF3DE53610E}"/>
              </a:ext>
            </a:extLst>
          </p:cNvPr>
          <p:cNvSpPr txBox="1"/>
          <p:nvPr/>
        </p:nvSpPr>
        <p:spPr>
          <a:xfrm>
            <a:off x="1028699" y="2840431"/>
            <a:ext cx="8432802" cy="2031325"/>
          </a:xfrm>
          <a:prstGeom prst="rect">
            <a:avLst/>
          </a:prstGeom>
          <a:noFill/>
        </p:spPr>
        <p:txBody>
          <a:bodyPr wrap="square">
            <a:spAutoFit/>
          </a:bodyPr>
          <a:lstStyle/>
          <a:p>
            <a:pPr algn="just"/>
            <a:r>
              <a:rPr lang="es-PE" dirty="0">
                <a:latin typeface="Times New Roman" panose="02020603050405020304" pitchFamily="18" charset="0"/>
                <a:cs typeface="Times New Roman" panose="02020603050405020304" pitchFamily="18" charset="0"/>
              </a:rPr>
              <a:t>Noriega, M. A., Cervantes, F., Solís, E., Andrio, E., Rangel</a:t>
            </a:r>
          </a:p>
          <a:p>
            <a:pPr algn="just"/>
            <a:r>
              <a:rPr lang="es-PE" dirty="0">
                <a:latin typeface="Times New Roman" panose="02020603050405020304" pitchFamily="18" charset="0"/>
                <a:cs typeface="Times New Roman" panose="02020603050405020304" pitchFamily="18" charset="0"/>
              </a:rPr>
              <a:t>        , J. A., Rodríguez, P. G., Mendoza, E. M., García, R. J. G., Noriega,</a:t>
            </a:r>
          </a:p>
          <a:p>
            <a:pPr algn="just"/>
            <a:r>
              <a:rPr lang="es-PE" dirty="0">
                <a:latin typeface="Times New Roman" panose="02020603050405020304" pitchFamily="18" charset="0"/>
                <a:cs typeface="Times New Roman" panose="02020603050405020304" pitchFamily="18" charset="0"/>
              </a:rPr>
              <a:t>        M. A., Cervantes, O. F., Solís, M. E., Andrio, E. E., Rangel,</a:t>
            </a:r>
          </a:p>
          <a:p>
            <a:pPr algn="just"/>
            <a:r>
              <a:rPr lang="es-PE" dirty="0">
                <a:latin typeface="Times New Roman" panose="02020603050405020304" pitchFamily="18" charset="0"/>
                <a:cs typeface="Times New Roman" panose="02020603050405020304" pitchFamily="18" charset="0"/>
              </a:rPr>
              <a:t>        J. A., Rodríguez, P. G., Mendoza, M., &amp; García, J. G. (2019). EFECTO</a:t>
            </a:r>
          </a:p>
          <a:p>
            <a:pPr algn="just"/>
            <a:r>
              <a:rPr lang="es-PE" dirty="0">
                <a:latin typeface="Times New Roman" panose="02020603050405020304" pitchFamily="18" charset="0"/>
                <a:cs typeface="Times New Roman" panose="02020603050405020304" pitchFamily="18" charset="0"/>
              </a:rPr>
              <a:t>        DE LA FECHA DE SIEMBRA SOBRE LA CALIDAD DE SEMILLA DE TRIGO EN EL BAJÍO,</a:t>
            </a:r>
          </a:p>
          <a:p>
            <a:pPr algn="just"/>
            <a:r>
              <a:rPr lang="es-PE" dirty="0">
                <a:latin typeface="Times New Roman" panose="02020603050405020304" pitchFamily="18" charset="0"/>
                <a:cs typeface="Times New Roman" panose="02020603050405020304" pitchFamily="18" charset="0"/>
              </a:rPr>
              <a:t>        MÉXICO. Revista fitotecnia mexicana, 42(4), 375-384.</a:t>
            </a:r>
          </a:p>
        </p:txBody>
      </p:sp>
      <p:sp>
        <p:nvSpPr>
          <p:cNvPr id="16" name="CuadroTexto 15">
            <a:extLst>
              <a:ext uri="{FF2B5EF4-FFF2-40B4-BE49-F238E27FC236}">
                <a16:creationId xmlns:a16="http://schemas.microsoft.com/office/drawing/2014/main" id="{B100AC89-D2E3-4931-BB44-6097D5F67B04}"/>
              </a:ext>
            </a:extLst>
          </p:cNvPr>
          <p:cNvSpPr txBox="1"/>
          <p:nvPr/>
        </p:nvSpPr>
        <p:spPr>
          <a:xfrm>
            <a:off x="1028698" y="4717630"/>
            <a:ext cx="8432802" cy="646331"/>
          </a:xfrm>
          <a:prstGeom prst="rect">
            <a:avLst/>
          </a:prstGeom>
          <a:noFill/>
        </p:spPr>
        <p:txBody>
          <a:bodyPr wrap="square">
            <a:spAutoFit/>
          </a:bodyPr>
          <a:lstStyle/>
          <a:p>
            <a:r>
              <a:rPr lang="es-ES" dirty="0">
                <a:latin typeface="Times New Roman" panose="02020603050405020304" pitchFamily="18" charset="0"/>
                <a:cs typeface="Times New Roman" panose="02020603050405020304" pitchFamily="18" charset="0"/>
              </a:rPr>
              <a:t>Román, P. R. (2000). Efecto de iones y otros factores físicos sobre la germinación de</a:t>
            </a:r>
          </a:p>
          <a:p>
            <a:r>
              <a:rPr lang="es-ES" dirty="0">
                <a:latin typeface="Times New Roman" panose="02020603050405020304" pitchFamily="18" charset="0"/>
                <a:cs typeface="Times New Roman" panose="02020603050405020304" pitchFamily="18" charset="0"/>
              </a:rPr>
              <a:t>       semillas. Revista de la Sociedad Química de México, 44(3), 233-236.</a:t>
            </a:r>
          </a:p>
        </p:txBody>
      </p:sp>
      <p:sp>
        <p:nvSpPr>
          <p:cNvPr id="18" name="CuadroTexto 17">
            <a:extLst>
              <a:ext uri="{FF2B5EF4-FFF2-40B4-BE49-F238E27FC236}">
                <a16:creationId xmlns:a16="http://schemas.microsoft.com/office/drawing/2014/main" id="{D031F08B-B940-4ECB-9BFC-0E03C0AEE906}"/>
              </a:ext>
            </a:extLst>
          </p:cNvPr>
          <p:cNvSpPr txBox="1"/>
          <p:nvPr/>
        </p:nvSpPr>
        <p:spPr>
          <a:xfrm>
            <a:off x="1028697" y="1810042"/>
            <a:ext cx="7859794" cy="923330"/>
          </a:xfrm>
          <a:prstGeom prst="rect">
            <a:avLst/>
          </a:prstGeom>
          <a:noFill/>
        </p:spPr>
        <p:txBody>
          <a:bodyPr wrap="square">
            <a:spAutoFit/>
          </a:bodyPr>
          <a:lstStyle/>
          <a:p>
            <a:r>
              <a:rPr lang="es-ES" dirty="0">
                <a:latin typeface="Times New Roman" panose="02020603050405020304" pitchFamily="18" charset="0"/>
                <a:cs typeface="Times New Roman" panose="02020603050405020304" pitchFamily="18" charset="0"/>
              </a:rPr>
              <a:t>Fernández, S. R., Carballo, C. A., Villaseñor Mir, H. E., &amp; Hernández Livera, A. (2015). Calidad de la semilla de trigo de temporal en función del ambiente de</a:t>
            </a:r>
          </a:p>
          <a:p>
            <a:r>
              <a:rPr lang="es-ES" dirty="0">
                <a:latin typeface="Times New Roman" panose="02020603050405020304" pitchFamily="18" charset="0"/>
                <a:cs typeface="Times New Roman" panose="02020603050405020304" pitchFamily="18" charset="0"/>
              </a:rPr>
              <a:t>       producción. Revista Mexicana de Ciencias Agrícolas, 6(6), 1239–1251.</a:t>
            </a:r>
            <a:endParaRPr lang="es-PE" dirty="0">
              <a:latin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9021816A-F58D-CEC9-A634-2332EA5752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3" name="Marcador de fecha 1">
            <a:extLst>
              <a:ext uri="{FF2B5EF4-FFF2-40B4-BE49-F238E27FC236}">
                <a16:creationId xmlns:a16="http://schemas.microsoft.com/office/drawing/2014/main" id="{7D821D50-8A87-C30A-9906-E6F511AF53C5}"/>
              </a:ext>
            </a:extLst>
          </p:cNvPr>
          <p:cNvSpPr>
            <a:spLocks noGrp="1"/>
          </p:cNvSpPr>
          <p:nvPr>
            <p:ph type="dt" sz="half" idx="10"/>
          </p:nvPr>
        </p:nvSpPr>
        <p:spPr>
          <a:xfrm>
            <a:off x="924486" y="6320457"/>
            <a:ext cx="2743200" cy="365125"/>
          </a:xfrm>
        </p:spPr>
        <p:txBody>
          <a:bodyPr/>
          <a:lstStyle/>
          <a:p>
            <a:fld id="{6D6938E2-E32A-4AE3-A240-0183F91F0C71}" type="datetime1">
              <a:rPr lang="es-PE" b="1" smtClean="0">
                <a:solidFill>
                  <a:schemeClr val="bg1"/>
                </a:solidFill>
                <a:latin typeface="Times New Roman" panose="02020603050405020304" pitchFamily="18" charset="0"/>
                <a:cs typeface="Times New Roman" panose="02020603050405020304" pitchFamily="18" charset="0"/>
              </a:r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5" name="Marcador de pie de página 2">
            <a:extLst>
              <a:ext uri="{FF2B5EF4-FFF2-40B4-BE49-F238E27FC236}">
                <a16:creationId xmlns:a16="http://schemas.microsoft.com/office/drawing/2014/main" id="{F66E6044-F631-9A8C-E73D-9CBFD9921782}"/>
              </a:ext>
            </a:extLst>
          </p:cNvPr>
          <p:cNvSpPr>
            <a:spLocks noGrp="1"/>
          </p:cNvSpPr>
          <p:nvPr>
            <p:ph type="ftr" sz="quarter" idx="11"/>
          </p:nvPr>
        </p:nvSpPr>
        <p:spPr>
          <a:xfrm>
            <a:off x="4124886" y="6320457"/>
            <a:ext cx="4114800" cy="365125"/>
          </a:xfrm>
        </p:spPr>
        <p:txBody>
          <a:bodyPr/>
          <a:lstStyle/>
          <a:p>
            <a:r>
              <a:rPr lang="es-MX" b="1">
                <a:solidFill>
                  <a:schemeClr val="bg1"/>
                </a:solidFill>
                <a:latin typeface="Times New Roman" panose="02020603050405020304" pitchFamily="18" charset="0"/>
                <a:cs typeface="Times New Roman" panose="02020603050405020304" pitchFamily="18" charset="0"/>
              </a:rPr>
              <a:t>Efecto de la luz en la germinación de trigo (Triticum aestivum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7" name="Marcador de número de diapositiva 5">
            <a:extLst>
              <a:ext uri="{FF2B5EF4-FFF2-40B4-BE49-F238E27FC236}">
                <a16:creationId xmlns:a16="http://schemas.microsoft.com/office/drawing/2014/main" id="{0A8FD5B2-2F91-78D3-F889-1FE83A510842}"/>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11</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9" name="Conector recto 18">
            <a:extLst>
              <a:ext uri="{FF2B5EF4-FFF2-40B4-BE49-F238E27FC236}">
                <a16:creationId xmlns:a16="http://schemas.microsoft.com/office/drawing/2014/main" id="{F2BB8C30-CF91-A047-7939-8E6D0E8831E4}"/>
              </a:ext>
            </a:extLst>
          </p:cNvPr>
          <p:cNvCxnSpPr>
            <a:cxnSpLocks/>
          </p:cNvCxnSpPr>
          <p:nvPr/>
        </p:nvCxnSpPr>
        <p:spPr>
          <a:xfrm flipV="1">
            <a:off x="591671" y="1099356"/>
            <a:ext cx="4437529" cy="3304"/>
          </a:xfrm>
          <a:prstGeom prst="line">
            <a:avLst/>
          </a:prstGeom>
        </p:spPr>
        <p:style>
          <a:lnRef idx="3">
            <a:schemeClr val="accent6"/>
          </a:lnRef>
          <a:fillRef idx="0">
            <a:schemeClr val="accent6"/>
          </a:fillRef>
          <a:effectRef idx="2">
            <a:schemeClr val="accent6"/>
          </a:effectRef>
          <a:fontRef idx="minor">
            <a:schemeClr val="tx1"/>
          </a:fontRef>
        </p:style>
      </p:cxnSp>
      <p:sp>
        <p:nvSpPr>
          <p:cNvPr id="22" name="CuadroTexto 21">
            <a:extLst>
              <a:ext uri="{FF2B5EF4-FFF2-40B4-BE49-F238E27FC236}">
                <a16:creationId xmlns:a16="http://schemas.microsoft.com/office/drawing/2014/main" id="{D7608575-D573-EC49-0A9C-0ED397B2F50D}"/>
              </a:ext>
            </a:extLst>
          </p:cNvPr>
          <p:cNvSpPr txBox="1"/>
          <p:nvPr/>
        </p:nvSpPr>
        <p:spPr>
          <a:xfrm>
            <a:off x="1028696" y="5390940"/>
            <a:ext cx="8813804" cy="368755"/>
          </a:xfrm>
          <a:prstGeom prst="rect">
            <a:avLst/>
          </a:prstGeom>
          <a:noFill/>
        </p:spPr>
        <p:txBody>
          <a:bodyPr wrap="square">
            <a:spAutoFit/>
          </a:bodyPr>
          <a:lstStyle/>
          <a:p>
            <a:pPr>
              <a:lnSpc>
                <a:spcPct val="107000"/>
              </a:lnSpc>
              <a:spcAft>
                <a:spcPts val="8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Rodríguez, L. D. (2019). </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RESERVAS EN SEMILLAS DE TRIGO (Triticum </a:t>
            </a:r>
            <a:r>
              <a:rPr lang="es-PE" sz="1800" i="1" kern="100" dirty="0" err="1">
                <a:effectLst/>
                <a:latin typeface="Times New Roman" panose="02020603050405020304" pitchFamily="18" charset="0"/>
                <a:ea typeface="Calibri" panose="020F0502020204030204" pitchFamily="34" charset="0"/>
                <a:cs typeface="Times New Roman" panose="02020603050405020304" pitchFamily="18" charset="0"/>
              </a:rPr>
              <a:t>aestivum</a:t>
            </a:r>
            <a:r>
              <a:rPr lang="es-PE" sz="1800" i="1" kern="100" dirty="0">
                <a:effectLst/>
                <a:latin typeface="Times New Roman" panose="02020603050405020304" pitchFamily="18" charset="0"/>
                <a:ea typeface="Calibri" panose="020F0502020204030204" pitchFamily="34" charset="0"/>
                <a:cs typeface="Times New Roman" panose="02020603050405020304" pitchFamily="18" charset="0"/>
              </a:rPr>
              <a:t>) SEGÚN</a:t>
            </a: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688566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AE5FEFF-27F8-466E-B45D-558139299E5E}"/>
              </a:ext>
            </a:extLst>
          </p:cNvPr>
          <p:cNvSpPr>
            <a:spLocks noGrp="1"/>
          </p:cNvSpPr>
          <p:nvPr>
            <p:ph type="dt" sz="half" idx="10"/>
          </p:nvPr>
        </p:nvSpPr>
        <p:spPr/>
        <p:txBody>
          <a:bodyPr/>
          <a:lstStyle/>
          <a:p>
            <a:fld id="{91040227-7BB2-49D8-91E6-652400A400A2}" type="datetime1">
              <a:rPr lang="es-PE" smtClean="0"/>
              <a:t>27/04/2025</a:t>
            </a:fld>
            <a:endParaRPr lang="es-PE"/>
          </a:p>
        </p:txBody>
      </p:sp>
      <p:sp>
        <p:nvSpPr>
          <p:cNvPr id="5" name="Marcador de pie de página 4">
            <a:extLst>
              <a:ext uri="{FF2B5EF4-FFF2-40B4-BE49-F238E27FC236}">
                <a16:creationId xmlns:a16="http://schemas.microsoft.com/office/drawing/2014/main" id="{293EDF57-5842-414F-A9D6-93F96D1EB5F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60894F4E-7F99-45AC-B67F-DC2FBF4A9B8C}"/>
              </a:ext>
            </a:extLst>
          </p:cNvPr>
          <p:cNvSpPr>
            <a:spLocks noGrp="1"/>
          </p:cNvSpPr>
          <p:nvPr>
            <p:ph type="sldNum" sz="quarter" idx="12"/>
          </p:nvPr>
        </p:nvSpPr>
        <p:spPr/>
        <p:txBody>
          <a:bodyPr/>
          <a:lstStyle/>
          <a:p>
            <a:fld id="{3EC7F81E-29E0-4D23-92E9-9A334C8D50B4}" type="slidenum">
              <a:rPr lang="es-PE" smtClean="0"/>
              <a:t>12</a:t>
            </a:fld>
            <a:endParaRPr lang="es-PE"/>
          </a:p>
        </p:txBody>
      </p:sp>
      <p:pic>
        <p:nvPicPr>
          <p:cNvPr id="7" name="Imagen 6">
            <a:extLst>
              <a:ext uri="{FF2B5EF4-FFF2-40B4-BE49-F238E27FC236}">
                <a16:creationId xmlns:a16="http://schemas.microsoft.com/office/drawing/2014/main" id="{4AFB5763-BCE1-43D7-9C92-596192F669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228" r="17983"/>
          <a:stretch/>
        </p:blipFill>
        <p:spPr>
          <a:xfrm>
            <a:off x="-1" y="-1"/>
            <a:ext cx="12192001" cy="6858001"/>
          </a:xfrm>
          <a:prstGeom prst="rect">
            <a:avLst/>
          </a:prstGeom>
        </p:spPr>
      </p:pic>
      <p:grpSp>
        <p:nvGrpSpPr>
          <p:cNvPr id="10" name="Grupo 9">
            <a:extLst>
              <a:ext uri="{FF2B5EF4-FFF2-40B4-BE49-F238E27FC236}">
                <a16:creationId xmlns:a16="http://schemas.microsoft.com/office/drawing/2014/main" id="{808291A4-CB4A-4F80-92A6-64E2E45456DA}"/>
              </a:ext>
            </a:extLst>
          </p:cNvPr>
          <p:cNvGrpSpPr/>
          <p:nvPr/>
        </p:nvGrpSpPr>
        <p:grpSpPr>
          <a:xfrm>
            <a:off x="1843767" y="679207"/>
            <a:ext cx="3250005" cy="956805"/>
            <a:chOff x="319767" y="171207"/>
            <a:chExt cx="3250005" cy="956805"/>
          </a:xfrm>
        </p:grpSpPr>
        <p:pic>
          <p:nvPicPr>
            <p:cNvPr id="8" name="Picture 2">
              <a:extLst>
                <a:ext uri="{FF2B5EF4-FFF2-40B4-BE49-F238E27FC236}">
                  <a16:creationId xmlns:a16="http://schemas.microsoft.com/office/drawing/2014/main" id="{9D9090B0-EC0E-49E1-97DD-1869C6C0FB1E}"/>
                </a:ext>
                <a:ext uri="{C183D7F6-B498-43B3-948B-1728B52AA6E4}">
                  <adec:decorative xmlns:adec="http://schemas.microsoft.com/office/drawing/2017/decorative" val="0"/>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0801"/>
            <a:stretch/>
          </p:blipFill>
          <p:spPr bwMode="auto">
            <a:xfrm>
              <a:off x="1320800" y="171207"/>
              <a:ext cx="2248972" cy="956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tipo - UNTRM">
              <a:extLst>
                <a:ext uri="{FF2B5EF4-FFF2-40B4-BE49-F238E27FC236}">
                  <a16:creationId xmlns:a16="http://schemas.microsoft.com/office/drawing/2014/main" id="{C72DDAFE-C891-4C76-A1A2-60D4219665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199"/>
            <a:stretch/>
          </p:blipFill>
          <p:spPr bwMode="auto">
            <a:xfrm>
              <a:off x="319767" y="171207"/>
              <a:ext cx="1001033" cy="95680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Imagen 10">
            <a:extLst>
              <a:ext uri="{FF2B5EF4-FFF2-40B4-BE49-F238E27FC236}">
                <a16:creationId xmlns:a16="http://schemas.microsoft.com/office/drawing/2014/main" id="{9FF2E388-05E4-474B-B57F-231716637763}"/>
              </a:ext>
            </a:extLst>
          </p:cNvPr>
          <p:cNvPicPr>
            <a:picLocks noChangeAspect="1"/>
          </p:cNvPicPr>
          <p:nvPr/>
        </p:nvPicPr>
        <p:blipFill>
          <a:blip r:embed="rId6"/>
          <a:stretch>
            <a:fillRect/>
          </a:stretch>
        </p:blipFill>
        <p:spPr>
          <a:xfrm>
            <a:off x="7609567" y="528312"/>
            <a:ext cx="1001033" cy="1107700"/>
          </a:xfrm>
          <a:prstGeom prst="rect">
            <a:avLst/>
          </a:prstGeom>
        </p:spPr>
      </p:pic>
      <p:pic>
        <p:nvPicPr>
          <p:cNvPr id="12" name="Imagen 11">
            <a:extLst>
              <a:ext uri="{FF2B5EF4-FFF2-40B4-BE49-F238E27FC236}">
                <a16:creationId xmlns:a16="http://schemas.microsoft.com/office/drawing/2014/main" id="{8BA2D85A-4DB1-4D1F-9F9E-BD015589E5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70392" y="780230"/>
            <a:ext cx="2082682" cy="762326"/>
          </a:xfrm>
          <a:prstGeom prst="rect">
            <a:avLst/>
          </a:prstGeom>
        </p:spPr>
      </p:pic>
      <p:sp>
        <p:nvSpPr>
          <p:cNvPr id="13" name="CuadroTexto 12">
            <a:extLst>
              <a:ext uri="{FF2B5EF4-FFF2-40B4-BE49-F238E27FC236}">
                <a16:creationId xmlns:a16="http://schemas.microsoft.com/office/drawing/2014/main" id="{CA141841-5411-484D-AC06-ED17A434BF92}"/>
              </a:ext>
            </a:extLst>
          </p:cNvPr>
          <p:cNvSpPr txBox="1"/>
          <p:nvPr/>
        </p:nvSpPr>
        <p:spPr>
          <a:xfrm>
            <a:off x="3330895" y="2947342"/>
            <a:ext cx="4995278" cy="1107996"/>
          </a:xfrm>
          <a:prstGeom prst="rect">
            <a:avLst/>
          </a:prstGeom>
          <a:noFill/>
        </p:spPr>
        <p:txBody>
          <a:bodyPr wrap="none" rtlCol="0">
            <a:spAutoFit/>
          </a:bodyPr>
          <a:lstStyle/>
          <a:p>
            <a:pPr algn="ctr"/>
            <a:r>
              <a:rPr lang="es-PE" sz="6600" b="1" dirty="0">
                <a:solidFill>
                  <a:schemeClr val="bg1"/>
                </a:solidFill>
                <a:effectLst>
                  <a:outerShdw blurRad="38100" dist="38100" dir="2700000" algn="tl">
                    <a:srgbClr val="000000">
                      <a:alpha val="43137"/>
                    </a:srgbClr>
                  </a:outerShdw>
                </a:effectLst>
                <a:latin typeface="Georgia" panose="02040502050405020303" pitchFamily="18" charset="0"/>
              </a:rPr>
              <a:t>¡GRACIAS!</a:t>
            </a:r>
          </a:p>
        </p:txBody>
      </p:sp>
    </p:spTree>
    <p:extLst>
      <p:ext uri="{BB962C8B-B14F-4D97-AF65-F5344CB8AC3E}">
        <p14:creationId xmlns:p14="http://schemas.microsoft.com/office/powerpoint/2010/main" val="319938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D402531-0593-5CD0-9B78-9B55B16E6D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39400"/>
            <a:ext cx="12192000" cy="431333"/>
          </a:xfrm>
          <a:prstGeom prst="rect">
            <a:avLst/>
          </a:prstGeom>
        </p:spPr>
      </p:pic>
      <p:sp>
        <p:nvSpPr>
          <p:cNvPr id="53" name="CuadroTexto 52">
            <a:extLst>
              <a:ext uri="{FF2B5EF4-FFF2-40B4-BE49-F238E27FC236}">
                <a16:creationId xmlns:a16="http://schemas.microsoft.com/office/drawing/2014/main" id="{BA3B302A-DE38-4E6A-950B-74C1890723B4}"/>
              </a:ext>
            </a:extLst>
          </p:cNvPr>
          <p:cNvSpPr txBox="1"/>
          <p:nvPr/>
        </p:nvSpPr>
        <p:spPr>
          <a:xfrm>
            <a:off x="534521" y="565987"/>
            <a:ext cx="4790140" cy="584775"/>
          </a:xfrm>
          <a:prstGeom prst="rect">
            <a:avLst/>
          </a:prstGeom>
          <a:noFill/>
        </p:spPr>
        <p:txBody>
          <a:bodyPr wrap="square">
            <a:spAutoFit/>
          </a:bodyPr>
          <a:lstStyle/>
          <a:p>
            <a:pPr marL="895350" algn="ctr">
              <a:spcBef>
                <a:spcPts val="2525"/>
              </a:spcBef>
              <a:spcAft>
                <a:spcPts val="0"/>
              </a:spcAft>
            </a:pPr>
            <a:r>
              <a:rPr lang="es-ES" sz="3200" b="1" spc="-10" dirty="0">
                <a:solidFill>
                  <a:srgbClr val="678D41"/>
                </a:solidFill>
                <a:effectLst/>
                <a:latin typeface="Times New Roman" panose="02020603050405020304" pitchFamily="18" charset="0"/>
                <a:ea typeface="Times New Roman" panose="02020603050405020304" pitchFamily="18" charset="0"/>
              </a:rPr>
              <a:t>I. INTRODUCCIÒN</a:t>
            </a:r>
            <a:endParaRPr lang="es-PE" sz="3200" dirty="0">
              <a:effectLst/>
              <a:latin typeface="Times New Roman" panose="02020603050405020304" pitchFamily="18" charset="0"/>
              <a:ea typeface="Times New Roman" panose="02020603050405020304" pitchFamily="18" charset="0"/>
            </a:endParaRPr>
          </a:p>
        </p:txBody>
      </p:sp>
      <p:cxnSp>
        <p:nvCxnSpPr>
          <p:cNvPr id="55" name="Conector recto 54">
            <a:extLst>
              <a:ext uri="{FF2B5EF4-FFF2-40B4-BE49-F238E27FC236}">
                <a16:creationId xmlns:a16="http://schemas.microsoft.com/office/drawing/2014/main" id="{EDB296CE-9551-4134-8544-FD05E69DD0FE}"/>
              </a:ext>
            </a:extLst>
          </p:cNvPr>
          <p:cNvCxnSpPr/>
          <p:nvPr/>
        </p:nvCxnSpPr>
        <p:spPr>
          <a:xfrm>
            <a:off x="739588" y="1196788"/>
            <a:ext cx="5356412" cy="0"/>
          </a:xfrm>
          <a:prstGeom prst="line">
            <a:avLst/>
          </a:prstGeom>
        </p:spPr>
        <p:style>
          <a:lnRef idx="3">
            <a:schemeClr val="accent6"/>
          </a:lnRef>
          <a:fillRef idx="0">
            <a:schemeClr val="accent6"/>
          </a:fillRef>
          <a:effectRef idx="2">
            <a:schemeClr val="accent6"/>
          </a:effectRef>
          <a:fontRef idx="minor">
            <a:schemeClr val="tx1"/>
          </a:fontRef>
        </p:style>
      </p:cxnSp>
      <p:sp>
        <p:nvSpPr>
          <p:cNvPr id="57" name="CuadroTexto 56">
            <a:extLst>
              <a:ext uri="{FF2B5EF4-FFF2-40B4-BE49-F238E27FC236}">
                <a16:creationId xmlns:a16="http://schemas.microsoft.com/office/drawing/2014/main" id="{942C9F1A-7214-40C3-9437-197B980ACC62}"/>
              </a:ext>
            </a:extLst>
          </p:cNvPr>
          <p:cNvSpPr txBox="1"/>
          <p:nvPr/>
        </p:nvSpPr>
        <p:spPr>
          <a:xfrm>
            <a:off x="534521" y="1426312"/>
            <a:ext cx="5973855" cy="4247317"/>
          </a:xfrm>
          <a:prstGeom prst="rect">
            <a:avLst/>
          </a:prstGeom>
          <a:noFill/>
        </p:spPr>
        <p:txBody>
          <a:bodyPr wrap="square">
            <a:spAutoFit/>
          </a:bodyPr>
          <a:lstStyle/>
          <a:p>
            <a:pPr algn="just"/>
            <a:r>
              <a:rPr lang="es-ES" dirty="0">
                <a:latin typeface="Times New Roman" panose="02020603050405020304" pitchFamily="18" charset="0"/>
                <a:cs typeface="Times New Roman" panose="02020603050405020304" pitchFamily="18" charset="0"/>
              </a:rPr>
              <a:t>El trigo (</a:t>
            </a:r>
            <a:r>
              <a:rPr lang="es-ES" i="1" dirty="0">
                <a:latin typeface="Times New Roman" panose="02020603050405020304" pitchFamily="18" charset="0"/>
                <a:cs typeface="Times New Roman" panose="02020603050405020304" pitchFamily="18" charset="0"/>
              </a:rPr>
              <a:t>Triticum aestivum</a:t>
            </a:r>
            <a:r>
              <a:rPr lang="es-ES" dirty="0">
                <a:latin typeface="Times New Roman" panose="02020603050405020304" pitchFamily="18" charset="0"/>
                <a:cs typeface="Times New Roman" panose="02020603050405020304" pitchFamily="18" charset="0"/>
              </a:rPr>
              <a:t>) es una de las primeras especies que el hombre domesticó y utilizó para su alimentación, lo que fue factor importante para los primeros asentamientos humanos en los inicios de las primeras civilizaciones de Asia, Europa y África (Noriega et al, 2019).</a:t>
            </a:r>
          </a:p>
          <a:p>
            <a:pPr algn="just"/>
            <a:endParaRPr lang="es-ES" dirty="0">
              <a:latin typeface="Times New Roman" panose="02020603050405020304" pitchFamily="18" charset="0"/>
              <a:cs typeface="Times New Roman" panose="02020603050405020304" pitchFamily="18" charset="0"/>
            </a:endParaRPr>
          </a:p>
          <a:p>
            <a:pPr algn="just"/>
            <a:r>
              <a:rPr lang="es-ES" sz="1800" b="0" i="0" u="none" strike="noStrike" dirty="0">
                <a:solidFill>
                  <a:srgbClr val="000000"/>
                </a:solidFill>
                <a:effectLst/>
                <a:latin typeface="Times New Roman" panose="02020603050405020304" pitchFamily="18" charset="0"/>
                <a:cs typeface="Times New Roman" panose="02020603050405020304" pitchFamily="18" charset="0"/>
              </a:rPr>
              <a:t>La germinación de la semilla de trigo es una de las fases más importantes en su  ciclo de vida, ya que determina el establecimiento y desarrollo inicial del cultivo. Para este proceso de la germinación influye la temperatura, la humedad, el oxígeno y la luz. En el caso del trigo (</a:t>
            </a:r>
            <a:r>
              <a:rPr lang="es-ES" sz="1800" b="0" i="1" u="none" strike="noStrike" dirty="0">
                <a:solidFill>
                  <a:srgbClr val="000000"/>
                </a:solidFill>
                <a:effectLst/>
                <a:latin typeface="Times New Roman" panose="02020603050405020304" pitchFamily="18" charset="0"/>
                <a:cs typeface="Times New Roman" panose="02020603050405020304" pitchFamily="18" charset="0"/>
              </a:rPr>
              <a:t>Triticum aestivum</a:t>
            </a:r>
            <a:r>
              <a:rPr lang="es-ES" sz="1800" b="0" i="0" u="none" strike="noStrike" dirty="0">
                <a:solidFill>
                  <a:srgbClr val="000000"/>
                </a:solidFill>
                <a:effectLst/>
                <a:latin typeface="Times New Roman" panose="02020603050405020304" pitchFamily="18" charset="0"/>
                <a:cs typeface="Times New Roman" panose="02020603050405020304" pitchFamily="18" charset="0"/>
              </a:rPr>
              <a:t>), comprender como responde la semilla a la presencia o ausencia de luz durante la germinación nos permite profundizar en su fisiología y además adaptar prácticas agrícolas que optimicen su desarrollo (Avila  et al., 2014).</a:t>
            </a:r>
            <a:endParaRPr lang="es-PE" u="sng" dirty="0">
              <a:latin typeface="Times New Roman" panose="02020603050405020304" pitchFamily="18" charset="0"/>
              <a:cs typeface="Times New Roman" panose="02020603050405020304" pitchFamily="18" charset="0"/>
            </a:endParaRPr>
          </a:p>
        </p:txBody>
      </p:sp>
      <p:sp>
        <p:nvSpPr>
          <p:cNvPr id="3" name="Marcador de fecha 2">
            <a:extLst>
              <a:ext uri="{FF2B5EF4-FFF2-40B4-BE49-F238E27FC236}">
                <a16:creationId xmlns:a16="http://schemas.microsoft.com/office/drawing/2014/main" id="{B6E616C0-381E-CC01-89C4-F7636793CA69}"/>
              </a:ext>
            </a:extLst>
          </p:cNvPr>
          <p:cNvSpPr>
            <a:spLocks noGrp="1"/>
          </p:cNvSpPr>
          <p:nvPr>
            <p:ph type="dt" sz="half" idx="10"/>
          </p:nvPr>
        </p:nvSpPr>
        <p:spPr/>
        <p:txBody>
          <a:bodyPr/>
          <a:lstStyle/>
          <a:p>
            <a:fld id="{77E236D7-86AE-4B01-89D2-5B12F2977D05}" type="datetime1">
              <a:rPr lang="es-PE" b="1" smtClean="0">
                <a:solidFill>
                  <a:schemeClr val="bg1"/>
                </a:solidFill>
                <a:latin typeface="Times New Roman" panose="02020603050405020304" pitchFamily="18" charset="0"/>
                <a:cs typeface="Times New Roman" panose="02020603050405020304" pitchFamily="18" charset="0"/>
              </a:r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4" name="Marcador de pie de página 3">
            <a:extLst>
              <a:ext uri="{FF2B5EF4-FFF2-40B4-BE49-F238E27FC236}">
                <a16:creationId xmlns:a16="http://schemas.microsoft.com/office/drawing/2014/main" id="{EB24FF9D-84FC-12A6-39D7-51023B932916}"/>
              </a:ext>
            </a:extLst>
          </p:cNvPr>
          <p:cNvSpPr>
            <a:spLocks noGrp="1"/>
          </p:cNvSpPr>
          <p:nvPr>
            <p:ph type="ftr" sz="quarter" idx="11"/>
          </p:nvPr>
        </p:nvSpPr>
        <p:spPr/>
        <p:txBody>
          <a:bodyPr/>
          <a:lstStyle/>
          <a:p>
            <a:r>
              <a:rPr lang="es-MX" b="1" dirty="0">
                <a:solidFill>
                  <a:schemeClr val="bg1"/>
                </a:solidFill>
                <a:latin typeface="Times New Roman" panose="02020603050405020304" pitchFamily="18" charset="0"/>
                <a:cs typeface="Times New Roman" panose="02020603050405020304" pitchFamily="18" charset="0"/>
              </a:rPr>
              <a:t>Efecto de la luz en la germinación de trigo (Triticum </a:t>
            </a:r>
            <a:r>
              <a:rPr lang="es-MX" b="1" dirty="0" err="1">
                <a:solidFill>
                  <a:schemeClr val="bg1"/>
                </a:solidFill>
                <a:latin typeface="Times New Roman" panose="02020603050405020304" pitchFamily="18" charset="0"/>
                <a:cs typeface="Times New Roman" panose="02020603050405020304" pitchFamily="18" charset="0"/>
              </a:rPr>
              <a:t>aestivum</a:t>
            </a:r>
            <a:r>
              <a:rPr lang="es-MX" b="1" dirty="0">
                <a:solidFill>
                  <a:schemeClr val="bg1"/>
                </a:solidFill>
                <a:latin typeface="Times New Roman" panose="02020603050405020304" pitchFamily="18" charset="0"/>
                <a:cs typeface="Times New Roman" panose="02020603050405020304" pitchFamily="18" charset="0"/>
              </a:rPr>
              <a:t>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5" name="Marcador de número de diapositiva 4">
            <a:extLst>
              <a:ext uri="{FF2B5EF4-FFF2-40B4-BE49-F238E27FC236}">
                <a16:creationId xmlns:a16="http://schemas.microsoft.com/office/drawing/2014/main" id="{DDB18617-A9C3-A17E-DC88-97917F696876}"/>
              </a:ext>
            </a:extLst>
          </p:cNvPr>
          <p:cNvSpPr>
            <a:spLocks noGrp="1"/>
          </p:cNvSpPr>
          <p:nvPr>
            <p:ph type="sldNum" sz="quarter" idx="12"/>
          </p:nvPr>
        </p:nvSpPr>
        <p:spPr>
          <a:xfrm>
            <a:off x="9208263" y="6372503"/>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2</a:t>
            </a:fld>
            <a:endParaRPr lang="es-PE" sz="1600" b="1" dirty="0">
              <a:solidFill>
                <a:schemeClr val="bg1"/>
              </a:solidFill>
              <a:latin typeface="Times New Roman" panose="02020603050405020304" pitchFamily="18" charset="0"/>
              <a:cs typeface="Times New Roman" panose="02020603050405020304" pitchFamily="18" charset="0"/>
            </a:endParaRPr>
          </a:p>
        </p:txBody>
      </p:sp>
      <p:grpSp>
        <p:nvGrpSpPr>
          <p:cNvPr id="54" name="Grupo 53">
            <a:extLst>
              <a:ext uri="{FF2B5EF4-FFF2-40B4-BE49-F238E27FC236}">
                <a16:creationId xmlns:a16="http://schemas.microsoft.com/office/drawing/2014/main" id="{F0B113BB-7DAC-F801-A813-101E7D2E1FE2}"/>
              </a:ext>
            </a:extLst>
          </p:cNvPr>
          <p:cNvGrpSpPr/>
          <p:nvPr/>
        </p:nvGrpSpPr>
        <p:grpSpPr>
          <a:xfrm>
            <a:off x="6970894" y="1056210"/>
            <a:ext cx="4530185" cy="4828493"/>
            <a:chOff x="6970894" y="1056210"/>
            <a:chExt cx="4530185" cy="4828493"/>
          </a:xfrm>
        </p:grpSpPr>
        <p:sp>
          <p:nvSpPr>
            <p:cNvPr id="23" name="Rectángulo 22">
              <a:extLst>
                <a:ext uri="{FF2B5EF4-FFF2-40B4-BE49-F238E27FC236}">
                  <a16:creationId xmlns:a16="http://schemas.microsoft.com/office/drawing/2014/main" id="{C233C3AE-30BC-80C8-BA3A-93815A5ED261}"/>
                </a:ext>
              </a:extLst>
            </p:cNvPr>
            <p:cNvSpPr/>
            <p:nvPr/>
          </p:nvSpPr>
          <p:spPr>
            <a:xfrm>
              <a:off x="6970894" y="1241939"/>
              <a:ext cx="4481518" cy="4642764"/>
            </a:xfrm>
            <a:prstGeom prst="rect">
              <a:avLst/>
            </a:prstGeom>
            <a:solidFill>
              <a:schemeClr val="accent6">
                <a:lumMod val="20000"/>
                <a:lumOff val="80000"/>
              </a:schemeClr>
            </a:solidFill>
            <a:ln w="38100">
              <a:solidFill>
                <a:srgbClr val="678D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8" name="Imagen 17">
              <a:extLst>
                <a:ext uri="{FF2B5EF4-FFF2-40B4-BE49-F238E27FC236}">
                  <a16:creationId xmlns:a16="http://schemas.microsoft.com/office/drawing/2014/main" id="{52B5DBB7-F436-FB02-7868-CBA64A4A3F38}"/>
                </a:ext>
              </a:extLst>
            </p:cNvPr>
            <p:cNvPicPr>
              <a:picLocks noChangeAspect="1"/>
            </p:cNvPicPr>
            <p:nvPr/>
          </p:nvPicPr>
          <p:blipFill>
            <a:blip r:embed="rId3">
              <a:extLst>
                <a:ext uri="{28A0092B-C50C-407E-A947-70E740481C1C}">
                  <a14:useLocalDpi xmlns:a14="http://schemas.microsoft.com/office/drawing/2010/main" val="0"/>
                </a:ext>
              </a:extLst>
            </a:blip>
            <a:srcRect t="16815" b="25744"/>
            <a:stretch/>
          </p:blipFill>
          <p:spPr>
            <a:xfrm rot="16200000">
              <a:off x="8110419" y="2411128"/>
              <a:ext cx="4745577" cy="2035742"/>
            </a:xfrm>
            <a:prstGeom prst="rect">
              <a:avLst/>
            </a:prstGeom>
          </p:spPr>
        </p:pic>
        <p:pic>
          <p:nvPicPr>
            <p:cNvPr id="20" name="Imagen 19">
              <a:extLst>
                <a:ext uri="{FF2B5EF4-FFF2-40B4-BE49-F238E27FC236}">
                  <a16:creationId xmlns:a16="http://schemas.microsoft.com/office/drawing/2014/main" id="{7C5A8648-8ABF-AB81-175E-7082B12E78A6}"/>
                </a:ext>
              </a:extLst>
            </p:cNvPr>
            <p:cNvPicPr>
              <a:picLocks noChangeAspect="1"/>
            </p:cNvPicPr>
            <p:nvPr/>
          </p:nvPicPr>
          <p:blipFill>
            <a:blip r:embed="rId4">
              <a:extLst>
                <a:ext uri="{28A0092B-C50C-407E-A947-70E740481C1C}">
                  <a14:useLocalDpi xmlns:a14="http://schemas.microsoft.com/office/drawing/2010/main" val="0"/>
                </a:ext>
              </a:extLst>
            </a:blip>
            <a:srcRect l="12462" t="10462" r="3848" b="7797"/>
            <a:stretch/>
          </p:blipFill>
          <p:spPr>
            <a:xfrm rot="5181867">
              <a:off x="7564306" y="2630350"/>
              <a:ext cx="3182458" cy="1740976"/>
            </a:xfrm>
            <a:prstGeom prst="rect">
              <a:avLst/>
            </a:prstGeom>
          </p:spPr>
        </p:pic>
        <p:pic>
          <p:nvPicPr>
            <p:cNvPr id="22" name="Imagen 21">
              <a:extLst>
                <a:ext uri="{FF2B5EF4-FFF2-40B4-BE49-F238E27FC236}">
                  <a16:creationId xmlns:a16="http://schemas.microsoft.com/office/drawing/2014/main" id="{B09B0895-BD89-3D44-B02C-55DA1E702C45}"/>
                </a:ext>
              </a:extLst>
            </p:cNvPr>
            <p:cNvPicPr>
              <a:picLocks noChangeAspect="1"/>
            </p:cNvPicPr>
            <p:nvPr/>
          </p:nvPicPr>
          <p:blipFill>
            <a:blip r:embed="rId5">
              <a:extLst>
                <a:ext uri="{28A0092B-C50C-407E-A947-70E740481C1C}">
                  <a14:useLocalDpi xmlns:a14="http://schemas.microsoft.com/office/drawing/2010/main" val="0"/>
                </a:ext>
              </a:extLst>
            </a:blip>
            <a:srcRect l="19693" t="14975" r="14731" b="21253"/>
            <a:stretch/>
          </p:blipFill>
          <p:spPr>
            <a:xfrm rot="5559459">
              <a:off x="6587402" y="2941176"/>
              <a:ext cx="2235348" cy="1217587"/>
            </a:xfrm>
            <a:prstGeom prst="rect">
              <a:avLst/>
            </a:prstGeom>
          </p:spPr>
        </p:pic>
        <p:sp>
          <p:nvSpPr>
            <p:cNvPr id="25" name="Elipse 24">
              <a:extLst>
                <a:ext uri="{FF2B5EF4-FFF2-40B4-BE49-F238E27FC236}">
                  <a16:creationId xmlns:a16="http://schemas.microsoft.com/office/drawing/2014/main" id="{D0187B0C-40E5-4CA6-5A63-8DCEECEE0CC6}"/>
                </a:ext>
              </a:extLst>
            </p:cNvPr>
            <p:cNvSpPr/>
            <p:nvPr/>
          </p:nvSpPr>
          <p:spPr>
            <a:xfrm>
              <a:off x="8512926" y="3732133"/>
              <a:ext cx="1281470" cy="129870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Elipse 25">
              <a:extLst>
                <a:ext uri="{FF2B5EF4-FFF2-40B4-BE49-F238E27FC236}">
                  <a16:creationId xmlns:a16="http://schemas.microsoft.com/office/drawing/2014/main" id="{65B0E63C-D963-6A9B-A59E-C276A0825B04}"/>
                </a:ext>
              </a:extLst>
            </p:cNvPr>
            <p:cNvSpPr/>
            <p:nvPr/>
          </p:nvSpPr>
          <p:spPr>
            <a:xfrm>
              <a:off x="10356514" y="4643848"/>
              <a:ext cx="462349" cy="466383"/>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Elipse 26">
              <a:extLst>
                <a:ext uri="{FF2B5EF4-FFF2-40B4-BE49-F238E27FC236}">
                  <a16:creationId xmlns:a16="http://schemas.microsoft.com/office/drawing/2014/main" id="{53FD84DC-9AFA-2864-B9C1-FF9C16E8F76C}"/>
                </a:ext>
              </a:extLst>
            </p:cNvPr>
            <p:cNvSpPr/>
            <p:nvPr/>
          </p:nvSpPr>
          <p:spPr>
            <a:xfrm>
              <a:off x="7350195" y="3844577"/>
              <a:ext cx="857648" cy="86057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31" name="Conector recto 30">
              <a:extLst>
                <a:ext uri="{FF2B5EF4-FFF2-40B4-BE49-F238E27FC236}">
                  <a16:creationId xmlns:a16="http://schemas.microsoft.com/office/drawing/2014/main" id="{400FCE8C-159B-1865-E1C2-8FDE27D0A3A9}"/>
                </a:ext>
              </a:extLst>
            </p:cNvPr>
            <p:cNvCxnSpPr>
              <a:cxnSpLocks/>
              <a:stCxn id="25" idx="6"/>
              <a:endCxn id="26" idx="1"/>
            </p:cNvCxnSpPr>
            <p:nvPr/>
          </p:nvCxnSpPr>
          <p:spPr>
            <a:xfrm>
              <a:off x="9794396" y="4381486"/>
              <a:ext cx="629827" cy="3306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D55A61F-1983-1CD1-71C5-55022CA05252}"/>
                </a:ext>
              </a:extLst>
            </p:cNvPr>
            <p:cNvCxnSpPr>
              <a:cxnSpLocks/>
              <a:stCxn id="25" idx="6"/>
              <a:endCxn id="26" idx="3"/>
            </p:cNvCxnSpPr>
            <p:nvPr/>
          </p:nvCxnSpPr>
          <p:spPr>
            <a:xfrm>
              <a:off x="9794396" y="4381486"/>
              <a:ext cx="629827" cy="6604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9864A913-2512-B4D2-2F82-345B62BB22B0}"/>
                </a:ext>
              </a:extLst>
            </p:cNvPr>
            <p:cNvCxnSpPr>
              <a:cxnSpLocks/>
              <a:stCxn id="27" idx="6"/>
              <a:endCxn id="25" idx="1"/>
            </p:cNvCxnSpPr>
            <p:nvPr/>
          </p:nvCxnSpPr>
          <p:spPr>
            <a:xfrm flipV="1">
              <a:off x="8207843" y="3922324"/>
              <a:ext cx="492750" cy="3525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B637AA23-0F20-8A91-93B5-9AE83DAB8397}"/>
                </a:ext>
              </a:extLst>
            </p:cNvPr>
            <p:cNvCxnSpPr>
              <a:cxnSpLocks/>
              <a:stCxn id="27" idx="6"/>
              <a:endCxn id="25" idx="3"/>
            </p:cNvCxnSpPr>
            <p:nvPr/>
          </p:nvCxnSpPr>
          <p:spPr>
            <a:xfrm>
              <a:off x="8207843" y="4274865"/>
              <a:ext cx="492750" cy="5657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8279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890620" y="615405"/>
            <a:ext cx="3054348" cy="1077218"/>
          </a:xfrm>
          <a:prstGeom prst="rect">
            <a:avLst/>
          </a:prstGeom>
          <a:noFill/>
        </p:spPr>
        <p:txBody>
          <a:bodyPr wrap="square">
            <a:spAutoFit/>
          </a:bodyPr>
          <a:lstStyle/>
          <a:p>
            <a:r>
              <a:rPr lang="es-ES" sz="3200" b="1" spc="-10" dirty="0">
                <a:solidFill>
                  <a:srgbClr val="678D41"/>
                </a:solidFill>
                <a:effectLst/>
                <a:latin typeface="Times New Roman" panose="02020603050405020304" pitchFamily="18" charset="0"/>
                <a:ea typeface="Times New Roman" panose="02020603050405020304" pitchFamily="18" charset="0"/>
              </a:rPr>
              <a:t>II. OBJETIVOS</a:t>
            </a:r>
          </a:p>
          <a:p>
            <a:endParaRPr lang="es-PE" sz="3200" dirty="0"/>
          </a:p>
        </p:txBody>
      </p:sp>
      <p:sp>
        <p:nvSpPr>
          <p:cNvPr id="15" name="CuadroTexto 14">
            <a:extLst>
              <a:ext uri="{FF2B5EF4-FFF2-40B4-BE49-F238E27FC236}">
                <a16:creationId xmlns:a16="http://schemas.microsoft.com/office/drawing/2014/main" id="{429BBD8D-9FE3-43E3-863D-69142883F3E1}"/>
              </a:ext>
            </a:extLst>
          </p:cNvPr>
          <p:cNvSpPr txBox="1"/>
          <p:nvPr/>
        </p:nvSpPr>
        <p:spPr>
          <a:xfrm>
            <a:off x="5970097" y="4402390"/>
            <a:ext cx="5298872" cy="646331"/>
          </a:xfrm>
          <a:prstGeom prst="rect">
            <a:avLst/>
          </a:prstGeom>
          <a:noFill/>
        </p:spPr>
        <p:txBody>
          <a:bodyPr wrap="square">
            <a:spAutoFit/>
          </a:bodyPr>
          <a:lstStyle/>
          <a:p>
            <a:pPr algn="just" rtl="0">
              <a:spcBef>
                <a:spcPts val="1000"/>
              </a:spcBef>
              <a:spcAft>
                <a:spcPts val="0"/>
              </a:spcAft>
            </a:pPr>
            <a:r>
              <a:rPr lang="es-ES" b="1" spc="-10" dirty="0">
                <a:latin typeface="Times New Roman" panose="02020603050405020304" pitchFamily="18" charset="0"/>
                <a:cs typeface="Times New Roman" panose="02020603050405020304" pitchFamily="18" charset="0"/>
              </a:rPr>
              <a:t>3. </a:t>
            </a:r>
            <a:r>
              <a:rPr lang="es-ES" sz="1800" b="0" i="0" u="none" strike="noStrike" dirty="0">
                <a:solidFill>
                  <a:srgbClr val="000000"/>
                </a:solidFill>
                <a:effectLst/>
                <a:latin typeface="Times New Roman" panose="02020603050405020304" pitchFamily="18" charset="0"/>
                <a:cs typeface="Times New Roman" panose="02020603050405020304" pitchFamily="18" charset="0"/>
              </a:rPr>
              <a:t>Analizar el índice de sincronización de la germinación en condiciones de luz versus oscuridad.</a:t>
            </a:r>
            <a:endParaRPr lang="es-ES" b="0" dirty="0">
              <a:effectLst/>
              <a:latin typeface="Times New Roman" panose="02020603050405020304" pitchFamily="18" charset="0"/>
              <a:cs typeface="Times New Roman" panose="02020603050405020304" pitchFamily="18" charset="0"/>
            </a:endParaRPr>
          </a:p>
        </p:txBody>
      </p:sp>
      <p:sp>
        <p:nvSpPr>
          <p:cNvPr id="2" name="Marcador de fecha 1">
            <a:extLst>
              <a:ext uri="{FF2B5EF4-FFF2-40B4-BE49-F238E27FC236}">
                <a16:creationId xmlns:a16="http://schemas.microsoft.com/office/drawing/2014/main" id="{A6C06041-7FF4-DA37-2677-81671F87399D}"/>
              </a:ext>
            </a:extLst>
          </p:cNvPr>
          <p:cNvSpPr>
            <a:spLocks noGrp="1"/>
          </p:cNvSpPr>
          <p:nvPr>
            <p:ph type="dt" sz="half" idx="10"/>
          </p:nvPr>
        </p:nvSpPr>
        <p:spPr>
          <a:xfrm>
            <a:off x="924486" y="6320457"/>
            <a:ext cx="2743200" cy="365125"/>
          </a:xfrm>
        </p:spPr>
        <p:txBody>
          <a:bodyPr/>
          <a:lstStyle/>
          <a:p>
            <a:fld id="{6D6938E2-E32A-4AE3-A240-0183F91F0C71}" type="datetime1">
              <a:rPr lang="es-PE" b="1" smtClean="0">
                <a:solidFill>
                  <a:schemeClr val="bg1"/>
                </a:solidFill>
                <a:latin typeface="Times New Roman" panose="02020603050405020304" pitchFamily="18" charset="0"/>
                <a:cs typeface="Times New Roman" panose="02020603050405020304" pitchFamily="18" charset="0"/>
              </a:r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3" name="Marcador de pie de página 2">
            <a:extLst>
              <a:ext uri="{FF2B5EF4-FFF2-40B4-BE49-F238E27FC236}">
                <a16:creationId xmlns:a16="http://schemas.microsoft.com/office/drawing/2014/main" id="{D24057BE-190A-9EE4-8A43-30C0AD997DAF}"/>
              </a:ext>
            </a:extLst>
          </p:cNvPr>
          <p:cNvSpPr>
            <a:spLocks noGrp="1"/>
          </p:cNvSpPr>
          <p:nvPr>
            <p:ph type="ftr" sz="quarter" idx="11"/>
          </p:nvPr>
        </p:nvSpPr>
        <p:spPr>
          <a:xfrm>
            <a:off x="4124886" y="6320457"/>
            <a:ext cx="4114800" cy="365125"/>
          </a:xfrm>
        </p:spPr>
        <p:txBody>
          <a:bodyPr/>
          <a:lstStyle/>
          <a:p>
            <a:r>
              <a:rPr lang="es-MX" b="1">
                <a:solidFill>
                  <a:schemeClr val="bg1"/>
                </a:solidFill>
                <a:latin typeface="Times New Roman" panose="02020603050405020304" pitchFamily="18" charset="0"/>
                <a:cs typeface="Times New Roman" panose="02020603050405020304" pitchFamily="18" charset="0"/>
              </a:rPr>
              <a:t>Efecto de la luz en la germinación de trigo (Triticum aestivum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3</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p:nvPr/>
        </p:nvCxnSpPr>
        <p:spPr>
          <a:xfrm>
            <a:off x="739588" y="1196788"/>
            <a:ext cx="5356412" cy="0"/>
          </a:xfrm>
          <a:prstGeom prst="line">
            <a:avLst/>
          </a:prstGeom>
        </p:spPr>
        <p:style>
          <a:lnRef idx="3">
            <a:schemeClr val="accent6"/>
          </a:lnRef>
          <a:fillRef idx="0">
            <a:schemeClr val="accent6"/>
          </a:fillRef>
          <a:effectRef idx="2">
            <a:schemeClr val="accent6"/>
          </a:effectRef>
          <a:fontRef idx="minor">
            <a:schemeClr val="tx1"/>
          </a:fontRef>
        </p:style>
      </p:cxnSp>
      <p:sp>
        <p:nvSpPr>
          <p:cNvPr id="16" name="Elipse 15">
            <a:extLst>
              <a:ext uri="{FF2B5EF4-FFF2-40B4-BE49-F238E27FC236}">
                <a16:creationId xmlns:a16="http://schemas.microsoft.com/office/drawing/2014/main" id="{129E17B1-9830-A0C9-1942-4BA91D6BCEDD}"/>
              </a:ext>
            </a:extLst>
          </p:cNvPr>
          <p:cNvSpPr/>
          <p:nvPr/>
        </p:nvSpPr>
        <p:spPr>
          <a:xfrm>
            <a:off x="739588" y="1971076"/>
            <a:ext cx="3600912" cy="3526075"/>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CuadroTexto 18">
            <a:extLst>
              <a:ext uri="{FF2B5EF4-FFF2-40B4-BE49-F238E27FC236}">
                <a16:creationId xmlns:a16="http://schemas.microsoft.com/office/drawing/2014/main" id="{9A9B3FC0-C26A-751A-A545-FACD301ABE79}"/>
              </a:ext>
            </a:extLst>
          </p:cNvPr>
          <p:cNvSpPr txBox="1"/>
          <p:nvPr/>
        </p:nvSpPr>
        <p:spPr>
          <a:xfrm>
            <a:off x="1220649" y="2694231"/>
            <a:ext cx="2638790" cy="2031325"/>
          </a:xfrm>
          <a:prstGeom prst="rect">
            <a:avLst/>
          </a:prstGeom>
          <a:noFill/>
        </p:spPr>
        <p:txBody>
          <a:bodyPr wrap="square">
            <a:spAutoFit/>
          </a:bodyPr>
          <a:lstStyle/>
          <a:p>
            <a:pPr algn="ctr"/>
            <a:r>
              <a:rPr lang="es-ES" b="1" spc="-10" dirty="0">
                <a:effectLst/>
                <a:highlight>
                  <a:srgbClr val="C0C0C0"/>
                </a:highlight>
                <a:latin typeface="Times New Roman" panose="02020603050405020304" pitchFamily="18" charset="0"/>
                <a:ea typeface="Times New Roman" panose="02020603050405020304" pitchFamily="18" charset="0"/>
                <a:cs typeface="Times New Roman" panose="02020603050405020304" pitchFamily="18" charset="0"/>
              </a:rPr>
              <a:t>OBJETIVO GENERAL</a:t>
            </a:r>
          </a:p>
          <a:p>
            <a:pPr algn="just"/>
            <a:endParaRPr lang="es-ES" b="0" i="0" u="none" strike="noStrike" spc="-10" dirty="0">
              <a:solidFill>
                <a:srgbClr val="000000"/>
              </a:solidFill>
              <a:effectLst/>
              <a:latin typeface="Times New Roman" panose="02020603050405020304" pitchFamily="18" charset="0"/>
              <a:cs typeface="Times New Roman" panose="02020603050405020304" pitchFamily="18" charset="0"/>
            </a:endParaRPr>
          </a:p>
          <a:p>
            <a:pPr algn="just"/>
            <a:r>
              <a:rPr lang="es-MX" b="0" i="0" u="none" strike="noStrike" dirty="0">
                <a:solidFill>
                  <a:srgbClr val="000000"/>
                </a:solidFill>
                <a:effectLst/>
                <a:latin typeface="Times New Roman" panose="02020603050405020304" pitchFamily="18" charset="0"/>
                <a:cs typeface="Times New Roman" panose="02020603050405020304" pitchFamily="18" charset="0"/>
              </a:rPr>
              <a:t>Evaluar el efecto de la presencia y ausencia de luz en la germinación de semillas de trigo (Triticum </a:t>
            </a:r>
            <a:r>
              <a:rPr lang="es-MX" b="0" i="0" u="none" strike="noStrike" dirty="0" err="1">
                <a:solidFill>
                  <a:srgbClr val="000000"/>
                </a:solidFill>
                <a:effectLst/>
                <a:latin typeface="Times New Roman" panose="02020603050405020304" pitchFamily="18" charset="0"/>
                <a:cs typeface="Times New Roman" panose="02020603050405020304" pitchFamily="18" charset="0"/>
              </a:rPr>
              <a:t>aestivum</a:t>
            </a:r>
            <a:r>
              <a:rPr lang="es-MX" b="0" i="0" u="none" strike="noStrike" dirty="0">
                <a:solidFill>
                  <a:srgbClr val="000000"/>
                </a:solidFill>
                <a:effectLst/>
                <a:latin typeface="Times New Roman" panose="02020603050405020304" pitchFamily="18" charset="0"/>
                <a:cs typeface="Times New Roman" panose="02020603050405020304" pitchFamily="18" charset="0"/>
              </a:rPr>
              <a:t> L.)</a:t>
            </a:r>
            <a:endParaRPr lang="es-ES" b="0" dirty="0">
              <a:effectLst/>
              <a:latin typeface="Times New Roman" panose="02020603050405020304" pitchFamily="18" charset="0"/>
              <a:cs typeface="Times New Roman" panose="02020603050405020304" pitchFamily="18" charset="0"/>
            </a:endParaRPr>
          </a:p>
        </p:txBody>
      </p:sp>
      <p:sp>
        <p:nvSpPr>
          <p:cNvPr id="22" name="Elipse 21">
            <a:extLst>
              <a:ext uri="{FF2B5EF4-FFF2-40B4-BE49-F238E27FC236}">
                <a16:creationId xmlns:a16="http://schemas.microsoft.com/office/drawing/2014/main" id="{ACB25830-7D08-5C18-23DE-AF6904E671BB}"/>
              </a:ext>
            </a:extLst>
          </p:cNvPr>
          <p:cNvSpPr/>
          <p:nvPr/>
        </p:nvSpPr>
        <p:spPr>
          <a:xfrm>
            <a:off x="3818569" y="2466910"/>
            <a:ext cx="180414" cy="190267"/>
          </a:xfrm>
          <a:prstGeom prst="ellipse">
            <a:avLst/>
          </a:prstGeom>
          <a:solidFill>
            <a:srgbClr val="04A597"/>
          </a:solidFill>
          <a:ln>
            <a:solidFill>
              <a:srgbClr val="04A5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Elipse 22">
            <a:extLst>
              <a:ext uri="{FF2B5EF4-FFF2-40B4-BE49-F238E27FC236}">
                <a16:creationId xmlns:a16="http://schemas.microsoft.com/office/drawing/2014/main" id="{7BFF5938-F0E4-4A2B-BE71-32EC4A4760C5}"/>
              </a:ext>
            </a:extLst>
          </p:cNvPr>
          <p:cNvSpPr/>
          <p:nvPr/>
        </p:nvSpPr>
        <p:spPr>
          <a:xfrm>
            <a:off x="4250293" y="3502170"/>
            <a:ext cx="180414" cy="190267"/>
          </a:xfrm>
          <a:prstGeom prst="ellipse">
            <a:avLst/>
          </a:prstGeom>
          <a:solidFill>
            <a:srgbClr val="3E74AB"/>
          </a:solidFill>
          <a:ln>
            <a:solidFill>
              <a:srgbClr val="3E74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Elipse 23">
            <a:extLst>
              <a:ext uri="{FF2B5EF4-FFF2-40B4-BE49-F238E27FC236}">
                <a16:creationId xmlns:a16="http://schemas.microsoft.com/office/drawing/2014/main" id="{9028148C-D6C7-EF16-90A9-FB10175CC4D6}"/>
              </a:ext>
            </a:extLst>
          </p:cNvPr>
          <p:cNvSpPr/>
          <p:nvPr/>
        </p:nvSpPr>
        <p:spPr>
          <a:xfrm>
            <a:off x="3818569" y="4681832"/>
            <a:ext cx="180414" cy="190267"/>
          </a:xfrm>
          <a:prstGeom prst="ellipse">
            <a:avLst/>
          </a:prstGeom>
          <a:solidFill>
            <a:srgbClr val="5F5CA2"/>
          </a:solidFill>
          <a:ln>
            <a:solidFill>
              <a:srgbClr val="5F5C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26" name="Conector recto 25">
            <a:extLst>
              <a:ext uri="{FF2B5EF4-FFF2-40B4-BE49-F238E27FC236}">
                <a16:creationId xmlns:a16="http://schemas.microsoft.com/office/drawing/2014/main" id="{A9151DEC-ACFA-F074-CF75-2D7CA24F11BB}"/>
              </a:ext>
            </a:extLst>
          </p:cNvPr>
          <p:cNvCxnSpPr>
            <a:stCxn id="22" idx="6"/>
          </p:cNvCxnSpPr>
          <p:nvPr/>
        </p:nvCxnSpPr>
        <p:spPr>
          <a:xfrm flipV="1">
            <a:off x="3998983" y="2562043"/>
            <a:ext cx="1031314" cy="1"/>
          </a:xfrm>
          <a:prstGeom prst="line">
            <a:avLst/>
          </a:prstGeom>
          <a:ln>
            <a:solidFill>
              <a:srgbClr val="04A597"/>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625C1BBC-C65E-54D6-FDD0-8AC6983DC336}"/>
              </a:ext>
            </a:extLst>
          </p:cNvPr>
          <p:cNvCxnSpPr>
            <a:cxnSpLocks/>
            <a:stCxn id="23" idx="6"/>
          </p:cNvCxnSpPr>
          <p:nvPr/>
        </p:nvCxnSpPr>
        <p:spPr>
          <a:xfrm flipV="1">
            <a:off x="4430707" y="3597302"/>
            <a:ext cx="598862" cy="2"/>
          </a:xfrm>
          <a:prstGeom prst="line">
            <a:avLst/>
          </a:prstGeom>
          <a:ln>
            <a:solidFill>
              <a:srgbClr val="3E74AB"/>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B5265288-402A-759E-00C9-27671113260A}"/>
              </a:ext>
            </a:extLst>
          </p:cNvPr>
          <p:cNvCxnSpPr/>
          <p:nvPr/>
        </p:nvCxnSpPr>
        <p:spPr>
          <a:xfrm flipV="1">
            <a:off x="3998983" y="4776965"/>
            <a:ext cx="1031314" cy="1"/>
          </a:xfrm>
          <a:prstGeom prst="line">
            <a:avLst/>
          </a:prstGeom>
          <a:ln>
            <a:solidFill>
              <a:srgbClr val="5F5CA2"/>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id="{E37C7264-0E78-7A21-4742-7C712B4BDAEA}"/>
              </a:ext>
            </a:extLst>
          </p:cNvPr>
          <p:cNvSpPr/>
          <p:nvPr/>
        </p:nvSpPr>
        <p:spPr>
          <a:xfrm>
            <a:off x="5139227" y="2240234"/>
            <a:ext cx="622301" cy="643613"/>
          </a:xfrm>
          <a:prstGeom prst="ellipse">
            <a:avLst/>
          </a:prstGeom>
          <a:solidFill>
            <a:srgbClr val="04A597"/>
          </a:solidFill>
          <a:ln>
            <a:solidFill>
              <a:srgbClr val="04A5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Elipse 32">
            <a:extLst>
              <a:ext uri="{FF2B5EF4-FFF2-40B4-BE49-F238E27FC236}">
                <a16:creationId xmlns:a16="http://schemas.microsoft.com/office/drawing/2014/main" id="{D7356300-594C-3800-1A3B-686818FC2821}"/>
              </a:ext>
            </a:extLst>
          </p:cNvPr>
          <p:cNvSpPr/>
          <p:nvPr/>
        </p:nvSpPr>
        <p:spPr>
          <a:xfrm>
            <a:off x="5082404" y="2175649"/>
            <a:ext cx="735948" cy="772785"/>
          </a:xfrm>
          <a:prstGeom prst="ellipse">
            <a:avLst/>
          </a:prstGeom>
          <a:noFill/>
          <a:ln>
            <a:solidFill>
              <a:srgbClr val="04A5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Elipse 33">
            <a:extLst>
              <a:ext uri="{FF2B5EF4-FFF2-40B4-BE49-F238E27FC236}">
                <a16:creationId xmlns:a16="http://schemas.microsoft.com/office/drawing/2014/main" id="{10E1CA17-C384-AACF-D31C-019C21A34770}"/>
              </a:ext>
            </a:extLst>
          </p:cNvPr>
          <p:cNvSpPr/>
          <p:nvPr/>
        </p:nvSpPr>
        <p:spPr>
          <a:xfrm>
            <a:off x="5139227" y="3283411"/>
            <a:ext cx="622301" cy="643613"/>
          </a:xfrm>
          <a:prstGeom prst="ellipse">
            <a:avLst/>
          </a:prstGeom>
          <a:solidFill>
            <a:srgbClr val="3E74AB"/>
          </a:solidFill>
          <a:ln>
            <a:solidFill>
              <a:srgbClr val="3E74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Elipse 34">
            <a:extLst>
              <a:ext uri="{FF2B5EF4-FFF2-40B4-BE49-F238E27FC236}">
                <a16:creationId xmlns:a16="http://schemas.microsoft.com/office/drawing/2014/main" id="{E7FEC286-51D3-A60F-FAB4-15D4DF048D2B}"/>
              </a:ext>
            </a:extLst>
          </p:cNvPr>
          <p:cNvSpPr/>
          <p:nvPr/>
        </p:nvSpPr>
        <p:spPr>
          <a:xfrm>
            <a:off x="5082404" y="3218826"/>
            <a:ext cx="735948" cy="772785"/>
          </a:xfrm>
          <a:prstGeom prst="ellipse">
            <a:avLst/>
          </a:prstGeom>
          <a:noFill/>
          <a:ln>
            <a:solidFill>
              <a:srgbClr val="3E74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6" name="Elipse 35">
            <a:extLst>
              <a:ext uri="{FF2B5EF4-FFF2-40B4-BE49-F238E27FC236}">
                <a16:creationId xmlns:a16="http://schemas.microsoft.com/office/drawing/2014/main" id="{F789D239-0A90-C2AF-1321-DC8C3CECC567}"/>
              </a:ext>
            </a:extLst>
          </p:cNvPr>
          <p:cNvSpPr/>
          <p:nvPr/>
        </p:nvSpPr>
        <p:spPr>
          <a:xfrm>
            <a:off x="5139227" y="4360025"/>
            <a:ext cx="622301" cy="643613"/>
          </a:xfrm>
          <a:prstGeom prst="ellipse">
            <a:avLst/>
          </a:prstGeom>
          <a:solidFill>
            <a:srgbClr val="5F5CA2"/>
          </a:solidFill>
          <a:ln>
            <a:solidFill>
              <a:srgbClr val="5F5C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7" name="Elipse 36">
            <a:extLst>
              <a:ext uri="{FF2B5EF4-FFF2-40B4-BE49-F238E27FC236}">
                <a16:creationId xmlns:a16="http://schemas.microsoft.com/office/drawing/2014/main" id="{71CAFD49-0D45-F31D-DED6-66F510A3690B}"/>
              </a:ext>
            </a:extLst>
          </p:cNvPr>
          <p:cNvSpPr/>
          <p:nvPr/>
        </p:nvSpPr>
        <p:spPr>
          <a:xfrm>
            <a:off x="5082404" y="4295440"/>
            <a:ext cx="735948" cy="772785"/>
          </a:xfrm>
          <a:prstGeom prst="ellipse">
            <a:avLst/>
          </a:prstGeom>
          <a:noFill/>
          <a:ln>
            <a:solidFill>
              <a:srgbClr val="5F5C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8" name="Imagen 37">
            <a:extLst>
              <a:ext uri="{FF2B5EF4-FFF2-40B4-BE49-F238E27FC236}">
                <a16:creationId xmlns:a16="http://schemas.microsoft.com/office/drawing/2014/main" id="{12781F60-91BB-A3D3-CCB2-54A7328BE5E2}"/>
              </a:ext>
            </a:extLst>
          </p:cNvPr>
          <p:cNvPicPr>
            <a:picLocks noChangeAspect="1"/>
          </p:cNvPicPr>
          <p:nvPr/>
        </p:nvPicPr>
        <p:blipFill>
          <a:blip r:embed="rId3">
            <a:extLst>
              <a:ext uri="{28A0092B-C50C-407E-A947-70E740481C1C}">
                <a14:useLocalDpi xmlns:a14="http://schemas.microsoft.com/office/drawing/2010/main" val="0"/>
              </a:ext>
            </a:extLst>
          </a:blip>
          <a:srcRect l="19693" t="14975" r="14731" b="21253"/>
          <a:stretch/>
        </p:blipFill>
        <p:spPr>
          <a:xfrm rot="5559459" flipV="1">
            <a:off x="5154084" y="2401004"/>
            <a:ext cx="583098" cy="317612"/>
          </a:xfrm>
          <a:prstGeom prst="rect">
            <a:avLst/>
          </a:prstGeom>
        </p:spPr>
      </p:pic>
      <p:pic>
        <p:nvPicPr>
          <p:cNvPr id="39" name="Imagen 38">
            <a:extLst>
              <a:ext uri="{FF2B5EF4-FFF2-40B4-BE49-F238E27FC236}">
                <a16:creationId xmlns:a16="http://schemas.microsoft.com/office/drawing/2014/main" id="{9C66241D-3B43-914D-C687-32DB978D5276}"/>
              </a:ext>
            </a:extLst>
          </p:cNvPr>
          <p:cNvPicPr>
            <a:picLocks noChangeAspect="1"/>
          </p:cNvPicPr>
          <p:nvPr/>
        </p:nvPicPr>
        <p:blipFill>
          <a:blip r:embed="rId3">
            <a:extLst>
              <a:ext uri="{28A0092B-C50C-407E-A947-70E740481C1C}">
                <a14:useLocalDpi xmlns:a14="http://schemas.microsoft.com/office/drawing/2010/main" val="0"/>
              </a:ext>
            </a:extLst>
          </a:blip>
          <a:srcRect l="19693" t="14975" r="14731" b="21253"/>
          <a:stretch/>
        </p:blipFill>
        <p:spPr>
          <a:xfrm rot="5559459" flipV="1">
            <a:off x="5154084" y="3441150"/>
            <a:ext cx="583098" cy="317612"/>
          </a:xfrm>
          <a:prstGeom prst="rect">
            <a:avLst/>
          </a:prstGeom>
        </p:spPr>
      </p:pic>
      <p:pic>
        <p:nvPicPr>
          <p:cNvPr id="40" name="Imagen 39">
            <a:extLst>
              <a:ext uri="{FF2B5EF4-FFF2-40B4-BE49-F238E27FC236}">
                <a16:creationId xmlns:a16="http://schemas.microsoft.com/office/drawing/2014/main" id="{67CA9742-9B75-DB32-F9DD-408B03B142CD}"/>
              </a:ext>
            </a:extLst>
          </p:cNvPr>
          <p:cNvPicPr>
            <a:picLocks noChangeAspect="1"/>
          </p:cNvPicPr>
          <p:nvPr/>
        </p:nvPicPr>
        <p:blipFill>
          <a:blip r:embed="rId3">
            <a:extLst>
              <a:ext uri="{28A0092B-C50C-407E-A947-70E740481C1C}">
                <a14:useLocalDpi xmlns:a14="http://schemas.microsoft.com/office/drawing/2010/main" val="0"/>
              </a:ext>
            </a:extLst>
          </a:blip>
          <a:srcRect l="19693" t="14975" r="14731" b="21253"/>
          <a:stretch/>
        </p:blipFill>
        <p:spPr>
          <a:xfrm rot="5559459" flipV="1">
            <a:off x="5154085" y="4511728"/>
            <a:ext cx="583098" cy="317612"/>
          </a:xfrm>
          <a:prstGeom prst="rect">
            <a:avLst/>
          </a:prstGeom>
        </p:spPr>
      </p:pic>
      <p:sp>
        <p:nvSpPr>
          <p:cNvPr id="42" name="CuadroTexto 41">
            <a:extLst>
              <a:ext uri="{FF2B5EF4-FFF2-40B4-BE49-F238E27FC236}">
                <a16:creationId xmlns:a16="http://schemas.microsoft.com/office/drawing/2014/main" id="{46989C1B-AA2F-F208-AE17-80F42E17B1F7}"/>
              </a:ext>
            </a:extLst>
          </p:cNvPr>
          <p:cNvSpPr txBox="1"/>
          <p:nvPr/>
        </p:nvSpPr>
        <p:spPr>
          <a:xfrm>
            <a:off x="7247034" y="1362183"/>
            <a:ext cx="3054348" cy="369332"/>
          </a:xfrm>
          <a:prstGeom prst="rect">
            <a:avLst/>
          </a:prstGeom>
          <a:solidFill>
            <a:schemeClr val="bg2">
              <a:lumMod val="90000"/>
            </a:schemeClr>
          </a:solidFill>
        </p:spPr>
        <p:txBody>
          <a:bodyPr wrap="square">
            <a:spAutoFit/>
          </a:bodyPr>
          <a:lstStyle/>
          <a:p>
            <a:pPr algn="just"/>
            <a:r>
              <a:rPr lang="es-ES" b="1" spc="-10" dirty="0">
                <a:latin typeface="Times New Roman" panose="02020603050405020304" pitchFamily="18" charset="0"/>
              </a:rPr>
              <a:t>OBJETIVOS ESPECÌFICOS</a:t>
            </a:r>
          </a:p>
        </p:txBody>
      </p:sp>
      <p:sp>
        <p:nvSpPr>
          <p:cNvPr id="44" name="CuadroTexto 43">
            <a:extLst>
              <a:ext uri="{FF2B5EF4-FFF2-40B4-BE49-F238E27FC236}">
                <a16:creationId xmlns:a16="http://schemas.microsoft.com/office/drawing/2014/main" id="{30D7C955-F978-F411-5B25-66811188BF52}"/>
              </a:ext>
            </a:extLst>
          </p:cNvPr>
          <p:cNvSpPr txBox="1"/>
          <p:nvPr/>
        </p:nvSpPr>
        <p:spPr>
          <a:xfrm>
            <a:off x="5970098" y="2098145"/>
            <a:ext cx="5356413" cy="923330"/>
          </a:xfrm>
          <a:prstGeom prst="rect">
            <a:avLst/>
          </a:prstGeom>
          <a:noFill/>
        </p:spPr>
        <p:txBody>
          <a:bodyPr wrap="square">
            <a:spAutoFit/>
          </a:bodyPr>
          <a:lstStyle/>
          <a:p>
            <a:pPr algn="just"/>
            <a:r>
              <a:rPr lang="es-MX" b="1" i="0" u="none" strike="noStrike" dirty="0">
                <a:solidFill>
                  <a:srgbClr val="000000"/>
                </a:solidFill>
                <a:effectLst/>
                <a:latin typeface="Times New Roman" panose="02020603050405020304" pitchFamily="18" charset="0"/>
                <a:cs typeface="Times New Roman" panose="02020603050405020304" pitchFamily="18" charset="0"/>
              </a:rPr>
              <a:t>1. </a:t>
            </a:r>
            <a:r>
              <a:rPr lang="es-MX" b="0" i="0" u="none" strike="noStrike" dirty="0">
                <a:solidFill>
                  <a:srgbClr val="000000"/>
                </a:solidFill>
                <a:effectLst/>
                <a:latin typeface="Times New Roman" panose="02020603050405020304" pitchFamily="18" charset="0"/>
                <a:cs typeface="Times New Roman" panose="02020603050405020304" pitchFamily="18" charset="0"/>
              </a:rPr>
              <a:t>Determinar el porcentaje de germinación (</a:t>
            </a:r>
            <a:r>
              <a:rPr lang="es-MX" b="0" i="0" u="none" strike="noStrike" dirty="0" err="1">
                <a:solidFill>
                  <a:srgbClr val="000000"/>
                </a:solidFill>
                <a:effectLst/>
                <a:latin typeface="Times New Roman" panose="02020603050405020304" pitchFamily="18" charset="0"/>
                <a:cs typeface="Times New Roman" panose="02020603050405020304" pitchFamily="18" charset="0"/>
              </a:rPr>
              <a:t>germinabilidad</a:t>
            </a:r>
            <a:r>
              <a:rPr lang="es-MX" b="0" i="0" u="none" strike="noStrike" dirty="0">
                <a:solidFill>
                  <a:srgbClr val="000000"/>
                </a:solidFill>
                <a:effectLst/>
                <a:latin typeface="Times New Roman" panose="02020603050405020304" pitchFamily="18" charset="0"/>
                <a:cs typeface="Times New Roman" panose="02020603050405020304" pitchFamily="18" charset="0"/>
              </a:rPr>
              <a:t>) de semillas de trigo expuestas a condiciones de luz y oscuridad.</a:t>
            </a:r>
            <a:endParaRPr lang="es-ES" spc="-10" dirty="0">
              <a:latin typeface="Times New Roman" panose="02020603050405020304" pitchFamily="18" charset="0"/>
              <a:cs typeface="Times New Roman" panose="02020603050405020304" pitchFamily="18" charset="0"/>
            </a:endParaRPr>
          </a:p>
        </p:txBody>
      </p:sp>
      <p:sp>
        <p:nvSpPr>
          <p:cNvPr id="46" name="CuadroTexto 45">
            <a:extLst>
              <a:ext uri="{FF2B5EF4-FFF2-40B4-BE49-F238E27FC236}">
                <a16:creationId xmlns:a16="http://schemas.microsoft.com/office/drawing/2014/main" id="{DAB6A956-832D-CE9E-F0BF-77FAF8E4A8A4}"/>
              </a:ext>
            </a:extLst>
          </p:cNvPr>
          <p:cNvSpPr txBox="1"/>
          <p:nvPr/>
        </p:nvSpPr>
        <p:spPr>
          <a:xfrm>
            <a:off x="5970098" y="3280693"/>
            <a:ext cx="5298872" cy="646331"/>
          </a:xfrm>
          <a:prstGeom prst="rect">
            <a:avLst/>
          </a:prstGeom>
          <a:noFill/>
        </p:spPr>
        <p:txBody>
          <a:bodyPr wrap="square">
            <a:spAutoFit/>
          </a:bodyPr>
          <a:lstStyle/>
          <a:p>
            <a:pPr algn="just" rtl="0">
              <a:spcBef>
                <a:spcPts val="1000"/>
              </a:spcBef>
              <a:spcAft>
                <a:spcPts val="0"/>
              </a:spcAft>
            </a:pPr>
            <a:r>
              <a:rPr lang="es-ES" sz="1800" b="0" i="0" u="none" strike="noStrike" dirty="0">
                <a:solidFill>
                  <a:srgbClr val="000000"/>
                </a:solidFill>
                <a:effectLst/>
                <a:latin typeface="Times New Roman" panose="02020603050405020304" pitchFamily="18" charset="0"/>
                <a:cs typeface="Times New Roman" panose="02020603050405020304" pitchFamily="18" charset="0"/>
              </a:rPr>
              <a:t>2. Comparar el tiempo medio de germinación de semillas de trigo </a:t>
            </a:r>
            <a:r>
              <a:rPr lang="es-ES" dirty="0">
                <a:solidFill>
                  <a:srgbClr val="000000"/>
                </a:solidFill>
                <a:latin typeface="Times New Roman" panose="02020603050405020304" pitchFamily="18" charset="0"/>
                <a:cs typeface="Times New Roman" panose="02020603050405020304" pitchFamily="18" charset="0"/>
              </a:rPr>
              <a:t>con y sin exposición a la luz.</a:t>
            </a:r>
            <a:endParaRPr lang="es-ES" spc="-1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0868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4CC4F89D-A76E-408D-8433-E95CEB67D794}"/>
              </a:ext>
            </a:extLst>
          </p:cNvPr>
          <p:cNvSpPr txBox="1"/>
          <p:nvPr/>
        </p:nvSpPr>
        <p:spPr>
          <a:xfrm>
            <a:off x="368674" y="565279"/>
            <a:ext cx="6098240" cy="584775"/>
          </a:xfrm>
          <a:prstGeom prst="rect">
            <a:avLst/>
          </a:prstGeom>
          <a:noFill/>
        </p:spPr>
        <p:txBody>
          <a:bodyPr wrap="square">
            <a:spAutoFit/>
          </a:bodyPr>
          <a:lstStyle/>
          <a:p>
            <a:pPr marL="1209675">
              <a:spcBef>
                <a:spcPts val="2525"/>
              </a:spcBef>
              <a:spcAft>
                <a:spcPts val="0"/>
              </a:spcAft>
            </a:pPr>
            <a:r>
              <a:rPr lang="es-ES" sz="3200" b="1" spc="-10" dirty="0">
                <a:solidFill>
                  <a:srgbClr val="678D41"/>
                </a:solidFill>
                <a:effectLst/>
                <a:latin typeface="Times New Roman" panose="02020603050405020304" pitchFamily="18" charset="0"/>
                <a:ea typeface="Times New Roman" panose="02020603050405020304" pitchFamily="18" charset="0"/>
              </a:rPr>
              <a:t>III. METODOLOGÌA</a:t>
            </a:r>
            <a:endParaRPr lang="es-PE" sz="3200" dirty="0">
              <a:effectLst/>
              <a:latin typeface="Times New Roman" panose="02020603050405020304" pitchFamily="18" charset="0"/>
              <a:ea typeface="Times New Roman" panose="02020603050405020304" pitchFamily="18" charset="0"/>
            </a:endParaRPr>
          </a:p>
        </p:txBody>
      </p:sp>
      <p:sp>
        <p:nvSpPr>
          <p:cNvPr id="16" name="CuadroTexto 15">
            <a:extLst>
              <a:ext uri="{FF2B5EF4-FFF2-40B4-BE49-F238E27FC236}">
                <a16:creationId xmlns:a16="http://schemas.microsoft.com/office/drawing/2014/main" id="{50900849-56EC-4E20-BE77-D892FF3DC54F}"/>
              </a:ext>
            </a:extLst>
          </p:cNvPr>
          <p:cNvSpPr txBox="1"/>
          <p:nvPr/>
        </p:nvSpPr>
        <p:spPr>
          <a:xfrm>
            <a:off x="924486" y="3472107"/>
            <a:ext cx="6098240" cy="2677656"/>
          </a:xfrm>
          <a:prstGeom prst="rect">
            <a:avLst/>
          </a:prstGeom>
          <a:noFill/>
          <a:ln w="28575">
            <a:solidFill>
              <a:srgbClr val="3E74AB"/>
            </a:solidFill>
          </a:ln>
        </p:spPr>
        <p:txBody>
          <a:bodyPr wrap="square">
            <a:spAutoFit/>
          </a:bodyPr>
          <a:lstStyle/>
          <a:p>
            <a:pPr algn="just" rtl="0">
              <a:spcBef>
                <a:spcPts val="1200"/>
              </a:spcBef>
              <a:spcAft>
                <a:spcPts val="1200"/>
              </a:spcAft>
            </a:pPr>
            <a:r>
              <a:rPr lang="es-ES" sz="1800" b="0" i="0" u="none" strike="noStrike" dirty="0">
                <a:solidFill>
                  <a:srgbClr val="000000"/>
                </a:solidFill>
                <a:effectLst/>
                <a:latin typeface="Times New Roman" panose="02020603050405020304" pitchFamily="18" charset="0"/>
                <a:cs typeface="Times New Roman" panose="02020603050405020304" pitchFamily="18" charset="0"/>
              </a:rPr>
              <a:t>El experimento se realizó bajo un Diseño de Bloques Completamente al Azar (DBCA) con dos tratamientos:</a:t>
            </a:r>
            <a:endParaRPr lang="es-ES" b="0" dirty="0">
              <a:effectLst/>
              <a:latin typeface="Times New Roman" panose="02020603050405020304" pitchFamily="18" charset="0"/>
              <a:cs typeface="Times New Roman" panose="02020603050405020304" pitchFamily="18" charset="0"/>
            </a:endParaRPr>
          </a:p>
          <a:p>
            <a:pPr algn="just" rtl="0">
              <a:spcBef>
                <a:spcPts val="1200"/>
              </a:spcBef>
              <a:spcAft>
                <a:spcPts val="1200"/>
              </a:spcAft>
            </a:pPr>
            <a:r>
              <a:rPr lang="es-ES" sz="1800" b="1" i="0" u="none" strike="noStrike" dirty="0">
                <a:solidFill>
                  <a:srgbClr val="000000"/>
                </a:solidFill>
                <a:effectLst/>
                <a:latin typeface="Times New Roman" panose="02020603050405020304" pitchFamily="18" charset="0"/>
                <a:cs typeface="Times New Roman" panose="02020603050405020304" pitchFamily="18" charset="0"/>
              </a:rPr>
              <a:t>T1</a:t>
            </a:r>
            <a:r>
              <a:rPr lang="es-ES" sz="1800" b="0" i="0" u="none" strike="noStrike" dirty="0">
                <a:solidFill>
                  <a:srgbClr val="000000"/>
                </a:solidFill>
                <a:effectLst/>
                <a:latin typeface="Times New Roman" panose="02020603050405020304" pitchFamily="18" charset="0"/>
                <a:cs typeface="Times New Roman" panose="02020603050405020304" pitchFamily="18" charset="0"/>
              </a:rPr>
              <a:t>: Semillas con exposición a la luz.</a:t>
            </a:r>
            <a:endParaRPr lang="es-ES" sz="1800" i="0" u="none" strike="noStrike" dirty="0">
              <a:latin typeface="Times New Roman" panose="02020603050405020304" pitchFamily="18" charset="0"/>
              <a:cs typeface="Times New Roman" panose="02020603050405020304" pitchFamily="18" charset="0"/>
            </a:endParaRPr>
          </a:p>
          <a:p>
            <a:pPr algn="just" rtl="0">
              <a:spcBef>
                <a:spcPts val="1200"/>
              </a:spcBef>
              <a:spcAft>
                <a:spcPts val="1200"/>
              </a:spcAft>
            </a:pPr>
            <a:r>
              <a:rPr lang="es-ES" b="1" dirty="0">
                <a:solidFill>
                  <a:srgbClr val="000000"/>
                </a:solidFill>
                <a:latin typeface="Times New Roman" panose="02020603050405020304" pitchFamily="18" charset="0"/>
                <a:cs typeface="Times New Roman" panose="02020603050405020304" pitchFamily="18" charset="0"/>
              </a:rPr>
              <a:t>T</a:t>
            </a:r>
            <a:r>
              <a:rPr lang="es-ES" sz="1800" b="1" i="0" u="none" strike="noStrike" dirty="0">
                <a:solidFill>
                  <a:srgbClr val="000000"/>
                </a:solidFill>
                <a:effectLst/>
                <a:latin typeface="Times New Roman" panose="02020603050405020304" pitchFamily="18" charset="0"/>
                <a:cs typeface="Times New Roman" panose="02020603050405020304" pitchFamily="18" charset="0"/>
              </a:rPr>
              <a:t>2</a:t>
            </a:r>
            <a:r>
              <a:rPr lang="es-ES" sz="1800" b="0" i="0" u="none" strike="noStrike" dirty="0">
                <a:solidFill>
                  <a:srgbClr val="000000"/>
                </a:solidFill>
                <a:effectLst/>
                <a:latin typeface="Times New Roman" panose="02020603050405020304" pitchFamily="18" charset="0"/>
                <a:cs typeface="Times New Roman" panose="02020603050405020304" pitchFamily="18" charset="0"/>
              </a:rPr>
              <a:t>: Semillas sin exposición a la luz.</a:t>
            </a:r>
            <a:endParaRPr lang="es-ES" b="0" dirty="0">
              <a:effectLst/>
              <a:latin typeface="Times New Roman" panose="02020603050405020304" pitchFamily="18" charset="0"/>
              <a:cs typeface="Times New Roman" panose="02020603050405020304" pitchFamily="18" charset="0"/>
            </a:endParaRPr>
          </a:p>
          <a:p>
            <a:pPr algn="just" rtl="0">
              <a:spcBef>
                <a:spcPts val="1200"/>
              </a:spcBef>
              <a:spcAft>
                <a:spcPts val="1200"/>
              </a:spcAft>
            </a:pPr>
            <a:r>
              <a:rPr lang="es-ES" sz="1800" b="0" i="0" u="none" strike="noStrike" dirty="0">
                <a:solidFill>
                  <a:srgbClr val="000000"/>
                </a:solidFill>
                <a:effectLst/>
                <a:latin typeface="Times New Roman" panose="02020603050405020304" pitchFamily="18" charset="0"/>
                <a:cs typeface="Times New Roman" panose="02020603050405020304" pitchFamily="18" charset="0"/>
              </a:rPr>
              <a:t>Se utilizaron seis repeticiones por tratamiento, en cada unidad experimental se colocó 25 semillas de trigo (</a:t>
            </a:r>
            <a:r>
              <a:rPr lang="es-ES" sz="1800" b="0" i="1" u="none" strike="noStrike" dirty="0">
                <a:solidFill>
                  <a:srgbClr val="000000"/>
                </a:solidFill>
                <a:effectLst/>
                <a:latin typeface="Times New Roman" panose="02020603050405020304" pitchFamily="18" charset="0"/>
                <a:cs typeface="Times New Roman" panose="02020603050405020304" pitchFamily="18" charset="0"/>
              </a:rPr>
              <a:t>Triticum </a:t>
            </a:r>
            <a:r>
              <a:rPr lang="es-ES" sz="1800" b="0" i="1" u="none" strike="noStrike" dirty="0" err="1">
                <a:solidFill>
                  <a:srgbClr val="000000"/>
                </a:solidFill>
                <a:effectLst/>
                <a:latin typeface="Times New Roman" panose="02020603050405020304" pitchFamily="18" charset="0"/>
                <a:cs typeface="Times New Roman" panose="02020603050405020304" pitchFamily="18" charset="0"/>
              </a:rPr>
              <a:t>aestivum</a:t>
            </a:r>
            <a:r>
              <a:rPr lang="es-ES" sz="1800" b="0" i="0" u="none" strike="noStrike" dirty="0">
                <a:solidFill>
                  <a:srgbClr val="000000"/>
                </a:solidFill>
                <a:effectLst/>
                <a:latin typeface="Times New Roman" panose="02020603050405020304" pitchFamily="18" charset="0"/>
                <a:cs typeface="Times New Roman" panose="02020603050405020304" pitchFamily="18" charset="0"/>
              </a:rPr>
              <a:t>). </a:t>
            </a:r>
            <a:endParaRPr lang="es-ES" b="0" dirty="0">
              <a:effectLst/>
              <a:latin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33B3A044-7937-737E-46CE-079E56B25D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Marcador de fecha 1">
            <a:extLst>
              <a:ext uri="{FF2B5EF4-FFF2-40B4-BE49-F238E27FC236}">
                <a16:creationId xmlns:a16="http://schemas.microsoft.com/office/drawing/2014/main" id="{25012743-44B4-BB87-67FF-AA16D276F296}"/>
              </a:ext>
            </a:extLst>
          </p:cNvPr>
          <p:cNvSpPr>
            <a:spLocks noGrp="1"/>
          </p:cNvSpPr>
          <p:nvPr>
            <p:ph type="dt" sz="half" idx="10"/>
          </p:nvPr>
        </p:nvSpPr>
        <p:spPr>
          <a:xfrm>
            <a:off x="924486" y="6320457"/>
            <a:ext cx="2743200" cy="365125"/>
          </a:xfrm>
        </p:spPr>
        <p:txBody>
          <a:bodyPr/>
          <a:lstStyle/>
          <a:p>
            <a:fld id="{6D6938E2-E32A-4AE3-A240-0183F91F0C71}" type="datetime1">
              <a:rPr lang="es-PE" b="1" smtClean="0">
                <a:solidFill>
                  <a:schemeClr val="bg1"/>
                </a:solidFill>
                <a:latin typeface="Times New Roman" panose="02020603050405020304" pitchFamily="18" charset="0"/>
                <a:cs typeface="Times New Roman" panose="02020603050405020304" pitchFamily="18" charset="0"/>
              </a:r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3" name="Marcador de pie de página 2">
            <a:extLst>
              <a:ext uri="{FF2B5EF4-FFF2-40B4-BE49-F238E27FC236}">
                <a16:creationId xmlns:a16="http://schemas.microsoft.com/office/drawing/2014/main" id="{04418CDA-6D05-BB41-CD0F-BA89B7CC47A0}"/>
              </a:ext>
            </a:extLst>
          </p:cNvPr>
          <p:cNvSpPr>
            <a:spLocks noGrp="1"/>
          </p:cNvSpPr>
          <p:nvPr>
            <p:ph type="ftr" sz="quarter" idx="11"/>
          </p:nvPr>
        </p:nvSpPr>
        <p:spPr>
          <a:xfrm>
            <a:off x="4124886" y="6320457"/>
            <a:ext cx="4114800" cy="365125"/>
          </a:xfrm>
        </p:spPr>
        <p:txBody>
          <a:bodyPr/>
          <a:lstStyle/>
          <a:p>
            <a:r>
              <a:rPr lang="es-MX" b="1">
                <a:solidFill>
                  <a:schemeClr val="bg1"/>
                </a:solidFill>
                <a:latin typeface="Times New Roman" panose="02020603050405020304" pitchFamily="18" charset="0"/>
                <a:cs typeface="Times New Roman" panose="02020603050405020304" pitchFamily="18" charset="0"/>
              </a:rPr>
              <a:t>Efecto de la luz en la germinación de trigo (Triticum aestivum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4" name="Marcador de número de diapositiva 5">
            <a:extLst>
              <a:ext uri="{FF2B5EF4-FFF2-40B4-BE49-F238E27FC236}">
                <a16:creationId xmlns:a16="http://schemas.microsoft.com/office/drawing/2014/main" id="{F35DB0B7-9FC4-55C4-13E7-6472DE037762}"/>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4</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20" name="Conector recto 19">
            <a:extLst>
              <a:ext uri="{FF2B5EF4-FFF2-40B4-BE49-F238E27FC236}">
                <a16:creationId xmlns:a16="http://schemas.microsoft.com/office/drawing/2014/main" id="{455DD02F-50CC-5571-BABA-C7A31F15C726}"/>
              </a:ext>
            </a:extLst>
          </p:cNvPr>
          <p:cNvCxnSpPr/>
          <p:nvPr/>
        </p:nvCxnSpPr>
        <p:spPr>
          <a:xfrm>
            <a:off x="739588" y="1196788"/>
            <a:ext cx="5356412" cy="0"/>
          </a:xfrm>
          <a:prstGeom prst="line">
            <a:avLst/>
          </a:prstGeom>
        </p:spPr>
        <p:style>
          <a:lnRef idx="3">
            <a:schemeClr val="accent6"/>
          </a:lnRef>
          <a:fillRef idx="0">
            <a:schemeClr val="accent6"/>
          </a:fillRef>
          <a:effectRef idx="2">
            <a:schemeClr val="accent6"/>
          </a:effectRef>
          <a:fontRef idx="minor">
            <a:schemeClr val="tx1"/>
          </a:fontRef>
        </p:style>
      </p:cxnSp>
      <p:sp>
        <p:nvSpPr>
          <p:cNvPr id="22" name="CuadroTexto 21">
            <a:extLst>
              <a:ext uri="{FF2B5EF4-FFF2-40B4-BE49-F238E27FC236}">
                <a16:creationId xmlns:a16="http://schemas.microsoft.com/office/drawing/2014/main" id="{58ED99AA-46B0-720B-04EA-938CFC2DFDB5}"/>
              </a:ext>
            </a:extLst>
          </p:cNvPr>
          <p:cNvSpPr txBox="1"/>
          <p:nvPr/>
        </p:nvSpPr>
        <p:spPr>
          <a:xfrm>
            <a:off x="724274" y="1331654"/>
            <a:ext cx="3320304" cy="508635"/>
          </a:xfrm>
          <a:prstGeom prst="roundRect">
            <a:avLst>
              <a:gd name="adj" fmla="val 47747"/>
            </a:avLst>
          </a:prstGeom>
          <a:gradFill flip="none" rotWithShape="1">
            <a:gsLst>
              <a:gs pos="0">
                <a:srgbClr val="04A597">
                  <a:tint val="66000"/>
                  <a:satMod val="160000"/>
                </a:srgbClr>
              </a:gs>
              <a:gs pos="50000">
                <a:srgbClr val="04A597">
                  <a:tint val="44500"/>
                  <a:satMod val="160000"/>
                </a:srgbClr>
              </a:gs>
              <a:gs pos="100000">
                <a:srgbClr val="04A597">
                  <a:tint val="23500"/>
                  <a:satMod val="160000"/>
                </a:srgbClr>
              </a:gs>
            </a:gsLst>
            <a:lin ang="13500000" scaled="1"/>
            <a:tileRect/>
          </a:gradFill>
          <a:ln w="28575">
            <a:solidFill>
              <a:srgbClr val="04A597"/>
            </a:solidFill>
          </a:ln>
        </p:spPr>
        <p:txBody>
          <a:bodyPr wrap="square">
            <a:spAutoFit/>
          </a:bodyPr>
          <a:lstStyle/>
          <a:p>
            <a:pPr algn="ctr" rtl="0">
              <a:spcBef>
                <a:spcPts val="0"/>
              </a:spcBef>
              <a:spcAft>
                <a:spcPts val="0"/>
              </a:spcAft>
            </a:pPr>
            <a:r>
              <a:rPr lang="es-ES" sz="1800" b="1" i="0" u="none" strike="noStrike" dirty="0">
                <a:solidFill>
                  <a:srgbClr val="000000"/>
                </a:solidFill>
                <a:effectLst/>
                <a:latin typeface="Times New Roman" panose="02020603050405020304" pitchFamily="18" charset="0"/>
                <a:cs typeface="Times New Roman" panose="02020603050405020304" pitchFamily="18" charset="0"/>
              </a:rPr>
              <a:t>Lugar y fecha del experiment</a:t>
            </a:r>
            <a:r>
              <a:rPr lang="es-ES" b="1" dirty="0">
                <a:solidFill>
                  <a:srgbClr val="000000"/>
                </a:solidFill>
                <a:latin typeface="Times New Roman" panose="02020603050405020304" pitchFamily="18" charset="0"/>
                <a:cs typeface="Times New Roman" panose="02020603050405020304" pitchFamily="18" charset="0"/>
              </a:rPr>
              <a:t>o</a:t>
            </a:r>
            <a:endParaRPr lang="es-ES" b="0" dirty="0">
              <a:effectLst/>
              <a:latin typeface="Times New Roman" panose="02020603050405020304" pitchFamily="18" charset="0"/>
              <a:cs typeface="Times New Roman" panose="02020603050405020304" pitchFamily="18" charset="0"/>
            </a:endParaRPr>
          </a:p>
        </p:txBody>
      </p:sp>
      <p:sp>
        <p:nvSpPr>
          <p:cNvPr id="24" name="CuadroTexto 23">
            <a:extLst>
              <a:ext uri="{FF2B5EF4-FFF2-40B4-BE49-F238E27FC236}">
                <a16:creationId xmlns:a16="http://schemas.microsoft.com/office/drawing/2014/main" id="{CA00B758-114D-6FFC-E4EB-E71EB716D585}"/>
              </a:ext>
            </a:extLst>
          </p:cNvPr>
          <p:cNvSpPr txBox="1"/>
          <p:nvPr/>
        </p:nvSpPr>
        <p:spPr>
          <a:xfrm>
            <a:off x="924486" y="1840289"/>
            <a:ext cx="5171514" cy="923330"/>
          </a:xfrm>
          <a:prstGeom prst="rect">
            <a:avLst/>
          </a:prstGeom>
          <a:noFill/>
          <a:ln w="28575">
            <a:solidFill>
              <a:srgbClr val="04A597"/>
            </a:solidFill>
          </a:ln>
        </p:spPr>
        <p:txBody>
          <a:bodyPr wrap="square">
            <a:spAutoFit/>
          </a:bodyPr>
          <a:lstStyle/>
          <a:p>
            <a:pPr algn="just" rtl="0">
              <a:spcBef>
                <a:spcPts val="0"/>
              </a:spcBef>
              <a:spcAft>
                <a:spcPts val="0"/>
              </a:spcAft>
            </a:pPr>
            <a:r>
              <a:rPr lang="es-ES" sz="1800" b="0" i="0" u="none" strike="noStrike" dirty="0">
                <a:solidFill>
                  <a:srgbClr val="000000"/>
                </a:solidFill>
                <a:effectLst/>
                <a:latin typeface="Times New Roman" panose="02020603050405020304" pitchFamily="18" charset="0"/>
                <a:cs typeface="Times New Roman" panose="02020603050405020304" pitchFamily="18" charset="0"/>
              </a:rPr>
              <a:t>El  estudio corresponde a una investigación de tipo experimental se llevó a cabo en la universidad Nacional Toribio Rodríguez de Mendoza</a:t>
            </a:r>
            <a:r>
              <a:rPr lang="es-ES" dirty="0">
                <a:solidFill>
                  <a:srgbClr val="000000"/>
                </a:solidFill>
                <a:latin typeface="Times New Roman" panose="02020603050405020304" pitchFamily="18" charset="0"/>
                <a:cs typeface="Times New Roman" panose="02020603050405020304" pitchFamily="18" charset="0"/>
              </a:rPr>
              <a:t>.</a:t>
            </a:r>
            <a:endParaRPr lang="es-ES" b="0" dirty="0">
              <a:effectLst/>
              <a:latin typeface="Times New Roman" panose="02020603050405020304" pitchFamily="18" charset="0"/>
              <a:cs typeface="Times New Roman" panose="02020603050405020304" pitchFamily="18" charset="0"/>
            </a:endParaRPr>
          </a:p>
        </p:txBody>
      </p:sp>
      <p:sp>
        <p:nvSpPr>
          <p:cNvPr id="26" name="CuadroTexto 25">
            <a:extLst>
              <a:ext uri="{FF2B5EF4-FFF2-40B4-BE49-F238E27FC236}">
                <a16:creationId xmlns:a16="http://schemas.microsoft.com/office/drawing/2014/main" id="{F2102C47-426C-0E79-6474-74A803BE2223}"/>
              </a:ext>
            </a:extLst>
          </p:cNvPr>
          <p:cNvSpPr txBox="1"/>
          <p:nvPr/>
        </p:nvSpPr>
        <p:spPr>
          <a:xfrm>
            <a:off x="724274" y="2979152"/>
            <a:ext cx="2384612" cy="483632"/>
          </a:xfrm>
          <a:prstGeom prst="roundRect">
            <a:avLst>
              <a:gd name="adj" fmla="val 50000"/>
            </a:avLst>
          </a:prstGeom>
          <a:gradFill flip="none" rotWithShape="1">
            <a:gsLst>
              <a:gs pos="0">
                <a:srgbClr val="3E74AB">
                  <a:tint val="66000"/>
                  <a:satMod val="160000"/>
                </a:srgbClr>
              </a:gs>
              <a:gs pos="50000">
                <a:srgbClr val="3E74AB">
                  <a:tint val="44500"/>
                  <a:satMod val="160000"/>
                </a:srgbClr>
              </a:gs>
              <a:gs pos="100000">
                <a:srgbClr val="3E74AB">
                  <a:tint val="23500"/>
                  <a:satMod val="160000"/>
                </a:srgbClr>
              </a:gs>
            </a:gsLst>
            <a:lin ang="13500000" scaled="1"/>
            <a:tileRect/>
          </a:gradFill>
          <a:ln w="28575">
            <a:solidFill>
              <a:srgbClr val="3E74AB"/>
            </a:solidFill>
          </a:ln>
        </p:spPr>
        <p:txBody>
          <a:bodyPr wrap="square">
            <a:spAutoFit/>
          </a:bodyPr>
          <a:lstStyle/>
          <a:p>
            <a:pPr algn="just" rtl="0">
              <a:spcBef>
                <a:spcPts val="1200"/>
              </a:spcBef>
              <a:spcAft>
                <a:spcPts val="1200"/>
              </a:spcAft>
            </a:pPr>
            <a:r>
              <a:rPr lang="es-ES" sz="1800" b="1" i="0" u="none" strike="noStrike" dirty="0">
                <a:solidFill>
                  <a:srgbClr val="000000"/>
                </a:solidFill>
                <a:effectLst/>
                <a:latin typeface="Times New Roman" panose="02020603050405020304" pitchFamily="18" charset="0"/>
                <a:cs typeface="Times New Roman" panose="02020603050405020304" pitchFamily="18" charset="0"/>
              </a:rPr>
              <a:t>Diseño Experimental</a:t>
            </a:r>
            <a:endParaRPr lang="es-ES" b="0" dirty="0">
              <a:effectLst/>
              <a:latin typeface="Times New Roman" panose="02020603050405020304" pitchFamily="18" charset="0"/>
              <a:cs typeface="Times New Roman" panose="02020603050405020304" pitchFamily="18" charset="0"/>
            </a:endParaRPr>
          </a:p>
        </p:txBody>
      </p:sp>
      <p:pic>
        <p:nvPicPr>
          <p:cNvPr id="33" name="Imagen 32">
            <a:extLst>
              <a:ext uri="{FF2B5EF4-FFF2-40B4-BE49-F238E27FC236}">
                <a16:creationId xmlns:a16="http://schemas.microsoft.com/office/drawing/2014/main" id="{35F2DE93-B38E-D859-C36B-1E19A23DEC3E}"/>
              </a:ext>
            </a:extLst>
          </p:cNvPr>
          <p:cNvPicPr>
            <a:picLocks noChangeAspect="1"/>
          </p:cNvPicPr>
          <p:nvPr/>
        </p:nvPicPr>
        <p:blipFill>
          <a:blip r:embed="rId3"/>
          <a:srcRect l="19766" t="13858" r="20489" b="13778"/>
          <a:stretch/>
        </p:blipFill>
        <p:spPr>
          <a:xfrm rot="16200000">
            <a:off x="7213569" y="-107562"/>
            <a:ext cx="2428376" cy="3921686"/>
          </a:xfrm>
          <a:prstGeom prst="rect">
            <a:avLst/>
          </a:prstGeom>
        </p:spPr>
      </p:pic>
      <p:pic>
        <p:nvPicPr>
          <p:cNvPr id="34" name="Imagen 33">
            <a:extLst>
              <a:ext uri="{FF2B5EF4-FFF2-40B4-BE49-F238E27FC236}">
                <a16:creationId xmlns:a16="http://schemas.microsoft.com/office/drawing/2014/main" id="{94EF2C30-EB56-13B1-3F82-B775EA2F890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rot="10800000">
            <a:off x="7176522" y="3324479"/>
            <a:ext cx="1929380" cy="2677656"/>
          </a:xfrm>
          <a:prstGeom prst="rect">
            <a:avLst/>
          </a:prstGeom>
        </p:spPr>
      </p:pic>
      <p:pic>
        <p:nvPicPr>
          <p:cNvPr id="35" name="Imagen 34">
            <a:extLst>
              <a:ext uri="{FF2B5EF4-FFF2-40B4-BE49-F238E27FC236}">
                <a16:creationId xmlns:a16="http://schemas.microsoft.com/office/drawing/2014/main" id="{C5EC4E65-8B8C-46EB-E7A5-840871A9D09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482" b="93951" l="3691" r="96837">
                        <a14:foregroundMark x1="4042" y1="11153" x2="32162" y2="17202"/>
                        <a14:foregroundMark x1="32162" y1="17202" x2="16169" y2="47259"/>
                        <a14:foregroundMark x1="16169" y1="47259" x2="13884" y2="72401"/>
                        <a14:foregroundMark x1="13884" y1="72401" x2="19332" y2="82987"/>
                        <a14:foregroundMark x1="19332" y1="82987" x2="30756" y2="82609"/>
                        <a14:foregroundMark x1="30756" y1="82609" x2="30756" y2="82609"/>
                        <a14:foregroundMark x1="7557" y1="22873" x2="13357" y2="50662"/>
                        <a14:foregroundMark x1="13357" y1="50662" x2="11775" y2="59924"/>
                        <a14:foregroundMark x1="6854" y1="33459" x2="11424" y2="79206"/>
                        <a14:foregroundMark x1="13357" y1="17958" x2="26011" y2="23062"/>
                        <a14:foregroundMark x1="26011" y1="23062" x2="20211" y2="15123"/>
                        <a14:foregroundMark x1="20211" y1="15123" x2="10545" y2="20038"/>
                        <a14:foregroundMark x1="10545" y1="20038" x2="16169" y2="16635"/>
                        <a14:foregroundMark x1="31634" y1="7561" x2="45870" y2="6805"/>
                        <a14:foregroundMark x1="45870" y1="6805" x2="41476" y2="26276"/>
                        <a14:foregroundMark x1="41476" y1="26276" x2="38137" y2="10019"/>
                        <a14:foregroundMark x1="38137" y1="10019" x2="70123" y2="18147"/>
                        <a14:foregroundMark x1="70123" y1="18147" x2="53427" y2="30246"/>
                        <a14:foregroundMark x1="53427" y1="30246" x2="60633" y2="17391"/>
                        <a14:foregroundMark x1="60633" y1="17391" x2="79438" y2="14745"/>
                        <a14:foregroundMark x1="79438" y1="14745" x2="87873" y2="18904"/>
                        <a14:foregroundMark x1="87873" y1="18904" x2="92794" y2="31569"/>
                        <a14:foregroundMark x1="92794" y1="31569" x2="85764" y2="84499"/>
                        <a14:foregroundMark x1="85764" y1="84499" x2="81019" y2="93573"/>
                        <a14:foregroundMark x1="81019" y1="93573" x2="73814" y2="84688"/>
                        <a14:foregroundMark x1="73814" y1="84688" x2="82601" y2="74291"/>
                        <a14:foregroundMark x1="12478" y1="82987" x2="18981" y2="89036"/>
                        <a14:foregroundMark x1="52197" y1="8129" x2="93673" y2="14745"/>
                        <a14:foregroundMark x1="93673" y1="14745" x2="93146" y2="27221"/>
                        <a14:foregroundMark x1="50615" y1="6049" x2="59930" y2="8885"/>
                        <a14:foregroundMark x1="59930" y1="8885" x2="53251" y2="6049"/>
                        <a14:foregroundMark x1="92970" y1="12854" x2="94200" y2="20605"/>
                        <a14:foregroundMark x1="94903" y1="12665" x2="96675" y2="16635"/>
                        <a14:foregroundMark x1="67487" y1="93573" x2="69596" y2="93951"/>
                        <a14:backgroundMark x1="99121" y1="16635" x2="99121" y2="51796"/>
                        <a14:backgroundMark x1="99121" y1="51796" x2="99824" y2="51985"/>
                      </a14:backgroundRemoval>
                    </a14:imgEffect>
                    <a14:imgEffect>
                      <a14:colorTemperature colorTemp="4700"/>
                    </a14:imgEffect>
                  </a14:imgLayer>
                </a14:imgProps>
              </a:ext>
            </a:extLst>
          </a:blip>
          <a:stretch>
            <a:fillRect/>
          </a:stretch>
        </p:blipFill>
        <p:spPr>
          <a:xfrm>
            <a:off x="9217391" y="3557964"/>
            <a:ext cx="2611997" cy="2428377"/>
          </a:xfrm>
          <a:prstGeom prst="rect">
            <a:avLst/>
          </a:prstGeom>
        </p:spPr>
      </p:pic>
    </p:spTree>
    <p:extLst>
      <p:ext uri="{BB962C8B-B14F-4D97-AF65-F5344CB8AC3E}">
        <p14:creationId xmlns:p14="http://schemas.microsoft.com/office/powerpoint/2010/main" val="348853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C9AA4498-6F8A-4E70-83F4-FBC35206884F}"/>
              </a:ext>
            </a:extLst>
          </p:cNvPr>
          <p:cNvSpPr txBox="1"/>
          <p:nvPr/>
        </p:nvSpPr>
        <p:spPr>
          <a:xfrm>
            <a:off x="-379365" y="540929"/>
            <a:ext cx="6098240" cy="584775"/>
          </a:xfrm>
          <a:prstGeom prst="rect">
            <a:avLst/>
          </a:prstGeom>
          <a:noFill/>
        </p:spPr>
        <p:txBody>
          <a:bodyPr wrap="square">
            <a:spAutoFit/>
          </a:bodyPr>
          <a:lstStyle/>
          <a:p>
            <a:pPr marL="1209675">
              <a:spcBef>
                <a:spcPts val="2525"/>
              </a:spcBef>
              <a:spcAft>
                <a:spcPts val="0"/>
              </a:spcAft>
            </a:pPr>
            <a:r>
              <a:rPr lang="es-ES" sz="3200" b="1" spc="-10" dirty="0">
                <a:solidFill>
                  <a:srgbClr val="678D41"/>
                </a:solidFill>
                <a:effectLst/>
                <a:latin typeface="Times New Roman" panose="02020603050405020304" pitchFamily="18" charset="0"/>
                <a:ea typeface="Times New Roman" panose="02020603050405020304" pitchFamily="18" charset="0"/>
              </a:rPr>
              <a:t>III. METODOLOGÍA</a:t>
            </a:r>
            <a:endParaRPr lang="es-PE" sz="3200" dirty="0">
              <a:effectLst/>
              <a:latin typeface="Times New Roman" panose="02020603050405020304" pitchFamily="18" charset="0"/>
              <a:ea typeface="Times New Roman" panose="02020603050405020304" pitchFamily="18" charset="0"/>
            </a:endParaRPr>
          </a:p>
        </p:txBody>
      </p:sp>
      <p:cxnSp>
        <p:nvCxnSpPr>
          <p:cNvPr id="13" name="Conector recto 12">
            <a:extLst>
              <a:ext uri="{FF2B5EF4-FFF2-40B4-BE49-F238E27FC236}">
                <a16:creationId xmlns:a16="http://schemas.microsoft.com/office/drawing/2014/main" id="{F948DAC8-63FC-48FA-BF6C-18C72DB11566}"/>
              </a:ext>
            </a:extLst>
          </p:cNvPr>
          <p:cNvCxnSpPr>
            <a:cxnSpLocks/>
          </p:cNvCxnSpPr>
          <p:nvPr/>
        </p:nvCxnSpPr>
        <p:spPr>
          <a:xfrm flipV="1">
            <a:off x="591671" y="1099356"/>
            <a:ext cx="4437529" cy="3304"/>
          </a:xfrm>
          <a:prstGeom prst="line">
            <a:avLst/>
          </a:prstGeom>
        </p:spPr>
        <p:style>
          <a:lnRef idx="3">
            <a:schemeClr val="accent6"/>
          </a:lnRef>
          <a:fillRef idx="0">
            <a:schemeClr val="accent6"/>
          </a:fillRef>
          <a:effectRef idx="2">
            <a:schemeClr val="accent6"/>
          </a:effectRef>
          <a:fontRef idx="minor">
            <a:schemeClr val="tx1"/>
          </a:fontRef>
        </p:style>
      </p:cxnSp>
      <p:sp>
        <p:nvSpPr>
          <p:cNvPr id="17" name="CuadroTexto 16">
            <a:extLst>
              <a:ext uri="{FF2B5EF4-FFF2-40B4-BE49-F238E27FC236}">
                <a16:creationId xmlns:a16="http://schemas.microsoft.com/office/drawing/2014/main" id="{C52A130C-98CD-4943-853D-92A41601A7BD}"/>
              </a:ext>
            </a:extLst>
          </p:cNvPr>
          <p:cNvSpPr txBox="1"/>
          <p:nvPr/>
        </p:nvSpPr>
        <p:spPr>
          <a:xfrm>
            <a:off x="711574" y="4848428"/>
            <a:ext cx="3916362" cy="1231106"/>
          </a:xfrm>
          <a:prstGeom prst="rect">
            <a:avLst/>
          </a:prstGeom>
          <a:noFill/>
          <a:ln w="28575">
            <a:solidFill>
              <a:srgbClr val="92D050"/>
            </a:solidFill>
          </a:ln>
        </p:spPr>
        <p:txBody>
          <a:bodyPr wrap="square">
            <a:spAutoFit/>
          </a:bodyPr>
          <a:lstStyle/>
          <a:p>
            <a:pPr marL="285750" indent="-285750" algn="just" rtl="0" fontAlgn="base">
              <a:spcBef>
                <a:spcPts val="1200"/>
              </a:spcBef>
              <a:spcAft>
                <a:spcPts val="0"/>
              </a:spcAft>
              <a:buFont typeface="Wingdings" panose="05000000000000000000" pitchFamily="2" charset="2"/>
              <a:buChar char="Ø"/>
            </a:pPr>
            <a:r>
              <a:rPr lang="es-ES" dirty="0" err="1">
                <a:solidFill>
                  <a:srgbClr val="000000"/>
                </a:solidFill>
                <a:latin typeface="Times New Roman" panose="02020603050405020304" pitchFamily="18" charset="0"/>
                <a:cs typeface="Times New Roman" panose="02020603050405020304" pitchFamily="18" charset="0"/>
              </a:rPr>
              <a:t>G</a:t>
            </a:r>
            <a:r>
              <a:rPr lang="es-ES" sz="1800" b="0" i="0" u="none" strike="noStrike" dirty="0" err="1">
                <a:solidFill>
                  <a:srgbClr val="000000"/>
                </a:solidFill>
                <a:effectLst/>
                <a:latin typeface="Times New Roman" panose="02020603050405020304" pitchFamily="18" charset="0"/>
                <a:cs typeface="Times New Roman" panose="02020603050405020304" pitchFamily="18" charset="0"/>
              </a:rPr>
              <a:t>erminabilidad</a:t>
            </a:r>
            <a:r>
              <a:rPr lang="es-ES" sz="1800" b="0" i="0" u="none" strike="noStrike" dirty="0">
                <a:solidFill>
                  <a:srgbClr val="000000"/>
                </a:solidFill>
                <a:effectLst/>
                <a:latin typeface="Times New Roman" panose="02020603050405020304" pitchFamily="18" charset="0"/>
                <a:cs typeface="Times New Roman" panose="02020603050405020304" pitchFamily="18" charset="0"/>
              </a:rPr>
              <a:t> (gsp) </a:t>
            </a:r>
          </a:p>
          <a:p>
            <a:pPr marL="285750" indent="-285750" algn="just" rtl="0" fontAlgn="base">
              <a:spcBef>
                <a:spcPts val="1200"/>
              </a:spcBef>
              <a:spcAft>
                <a:spcPts val="0"/>
              </a:spcAft>
              <a:buFont typeface="Wingdings" panose="05000000000000000000" pitchFamily="2" charset="2"/>
              <a:buChar char="Ø"/>
            </a:pPr>
            <a:r>
              <a:rPr lang="es-ES" dirty="0">
                <a:solidFill>
                  <a:srgbClr val="000000"/>
                </a:solidFill>
                <a:latin typeface="Times New Roman" panose="02020603050405020304" pitchFamily="18" charset="0"/>
                <a:cs typeface="Times New Roman" panose="02020603050405020304" pitchFamily="18" charset="0"/>
              </a:rPr>
              <a:t>T</a:t>
            </a:r>
            <a:r>
              <a:rPr lang="es-ES" sz="1800" b="0" i="0" u="none" strike="noStrike" dirty="0">
                <a:solidFill>
                  <a:srgbClr val="000000"/>
                </a:solidFill>
                <a:effectLst/>
                <a:latin typeface="Times New Roman" panose="02020603050405020304" pitchFamily="18" charset="0"/>
                <a:cs typeface="Times New Roman" panose="02020603050405020304" pitchFamily="18" charset="0"/>
              </a:rPr>
              <a:t>iempo medio de germinación (mgt) </a:t>
            </a:r>
          </a:p>
          <a:p>
            <a:pPr marL="285750" indent="-285750" algn="just" rtl="0" fontAlgn="base">
              <a:spcBef>
                <a:spcPts val="1200"/>
              </a:spcBef>
              <a:spcAft>
                <a:spcPts val="0"/>
              </a:spcAft>
              <a:buFont typeface="Wingdings" panose="05000000000000000000" pitchFamily="2" charset="2"/>
              <a:buChar char="Ø"/>
            </a:pPr>
            <a:r>
              <a:rPr lang="es-ES" sz="1800" b="0" i="0" u="none" strike="noStrike" dirty="0">
                <a:solidFill>
                  <a:srgbClr val="000000"/>
                </a:solidFill>
                <a:effectLst/>
                <a:latin typeface="Times New Roman" panose="02020603050405020304" pitchFamily="18" charset="0"/>
                <a:cs typeface="Times New Roman" panose="02020603050405020304" pitchFamily="18" charset="0"/>
              </a:rPr>
              <a:t> índice de sincronización  (syn)</a:t>
            </a:r>
          </a:p>
        </p:txBody>
      </p:sp>
      <p:pic>
        <p:nvPicPr>
          <p:cNvPr id="18" name="Imagen 17">
            <a:extLst>
              <a:ext uri="{FF2B5EF4-FFF2-40B4-BE49-F238E27FC236}">
                <a16:creationId xmlns:a16="http://schemas.microsoft.com/office/drawing/2014/main" id="{4EDD9D49-7B5B-4A06-97C1-BD9A7DFEDB51}"/>
              </a:ext>
            </a:extLst>
          </p:cNvPr>
          <p:cNvPicPr>
            <a:picLocks noChangeAspect="1"/>
          </p:cNvPicPr>
          <p:nvPr/>
        </p:nvPicPr>
        <p:blipFill>
          <a:blip r:embed="rId2"/>
          <a:srcRect t="10383" b="7728"/>
          <a:stretch/>
        </p:blipFill>
        <p:spPr>
          <a:xfrm rot="5400000">
            <a:off x="6146952" y="1599445"/>
            <a:ext cx="3420473" cy="2416735"/>
          </a:xfrm>
          <a:prstGeom prst="rect">
            <a:avLst/>
          </a:prstGeom>
        </p:spPr>
      </p:pic>
      <p:pic>
        <p:nvPicPr>
          <p:cNvPr id="9" name="Imagen 8">
            <a:extLst>
              <a:ext uri="{FF2B5EF4-FFF2-40B4-BE49-F238E27FC236}">
                <a16:creationId xmlns:a16="http://schemas.microsoft.com/office/drawing/2014/main" id="{5BCA9490-5D49-F15C-67B8-3E0DC3853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0" name="Marcador de fecha 1">
            <a:extLst>
              <a:ext uri="{FF2B5EF4-FFF2-40B4-BE49-F238E27FC236}">
                <a16:creationId xmlns:a16="http://schemas.microsoft.com/office/drawing/2014/main" id="{BE424A6E-FA4E-B92F-EE26-4DCED1C23012}"/>
              </a:ext>
            </a:extLst>
          </p:cNvPr>
          <p:cNvSpPr>
            <a:spLocks noGrp="1"/>
          </p:cNvSpPr>
          <p:nvPr>
            <p:ph type="dt" sz="half" idx="10"/>
          </p:nvPr>
        </p:nvSpPr>
        <p:spPr>
          <a:xfrm>
            <a:off x="924486" y="6320457"/>
            <a:ext cx="2743200" cy="365125"/>
          </a:xfrm>
        </p:spPr>
        <p:txBody>
          <a:bodyPr/>
          <a:lstStyle/>
          <a:p>
            <a:fld id="{6D6938E2-E32A-4AE3-A240-0183F91F0C71}" type="datetime1">
              <a:rPr lang="es-PE" b="1" smtClean="0">
                <a:solidFill>
                  <a:schemeClr val="bg1"/>
                </a:solidFill>
                <a:latin typeface="Times New Roman" panose="02020603050405020304" pitchFamily="18" charset="0"/>
                <a:cs typeface="Times New Roman" panose="02020603050405020304" pitchFamily="18" charset="0"/>
              </a:r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2" name="Marcador de pie de página 2">
            <a:extLst>
              <a:ext uri="{FF2B5EF4-FFF2-40B4-BE49-F238E27FC236}">
                <a16:creationId xmlns:a16="http://schemas.microsoft.com/office/drawing/2014/main" id="{A7FACB1E-EA9F-C5D1-8500-C25E0A872850}"/>
              </a:ext>
            </a:extLst>
          </p:cNvPr>
          <p:cNvSpPr>
            <a:spLocks noGrp="1"/>
          </p:cNvSpPr>
          <p:nvPr>
            <p:ph type="ftr" sz="quarter" idx="11"/>
          </p:nvPr>
        </p:nvSpPr>
        <p:spPr>
          <a:xfrm>
            <a:off x="4124886" y="6320457"/>
            <a:ext cx="4114800" cy="365125"/>
          </a:xfrm>
        </p:spPr>
        <p:txBody>
          <a:bodyPr/>
          <a:lstStyle/>
          <a:p>
            <a:r>
              <a:rPr lang="es-MX" b="1">
                <a:solidFill>
                  <a:schemeClr val="bg1"/>
                </a:solidFill>
                <a:latin typeface="Times New Roman" panose="02020603050405020304" pitchFamily="18" charset="0"/>
                <a:cs typeface="Times New Roman" panose="02020603050405020304" pitchFamily="18" charset="0"/>
              </a:rPr>
              <a:t>Efecto de la luz en la germinación de trigo (Triticum aestivum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4" name="Marcador de número de diapositiva 5">
            <a:extLst>
              <a:ext uri="{FF2B5EF4-FFF2-40B4-BE49-F238E27FC236}">
                <a16:creationId xmlns:a16="http://schemas.microsoft.com/office/drawing/2014/main" id="{34C29D55-4E24-271D-A825-80F089DF03DC}"/>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5</a:t>
            </a:fld>
            <a:endParaRPr lang="es-PE" sz="1600" b="1" dirty="0">
              <a:solidFill>
                <a:schemeClr val="bg1"/>
              </a:solidFill>
              <a:latin typeface="Times New Roman" panose="02020603050405020304" pitchFamily="18" charset="0"/>
              <a:cs typeface="Times New Roman" panose="02020603050405020304" pitchFamily="18" charset="0"/>
            </a:endParaRPr>
          </a:p>
        </p:txBody>
      </p:sp>
      <p:pic>
        <p:nvPicPr>
          <p:cNvPr id="16" name="Imagen 15">
            <a:extLst>
              <a:ext uri="{FF2B5EF4-FFF2-40B4-BE49-F238E27FC236}">
                <a16:creationId xmlns:a16="http://schemas.microsoft.com/office/drawing/2014/main" id="{283BF4BE-FD3A-B42F-0219-70862FAA80DA}"/>
              </a:ext>
            </a:extLst>
          </p:cNvPr>
          <p:cNvPicPr>
            <a:picLocks noChangeAspect="1"/>
          </p:cNvPicPr>
          <p:nvPr/>
        </p:nvPicPr>
        <p:blipFill>
          <a:blip r:embed="rId4"/>
          <a:stretch>
            <a:fillRect/>
          </a:stretch>
        </p:blipFill>
        <p:spPr>
          <a:xfrm>
            <a:off x="9219076" y="1097575"/>
            <a:ext cx="2565355" cy="3420474"/>
          </a:xfrm>
          <a:prstGeom prst="rect">
            <a:avLst/>
          </a:prstGeom>
        </p:spPr>
      </p:pic>
      <p:sp>
        <p:nvSpPr>
          <p:cNvPr id="19" name="CuadroTexto 18">
            <a:extLst>
              <a:ext uri="{FF2B5EF4-FFF2-40B4-BE49-F238E27FC236}">
                <a16:creationId xmlns:a16="http://schemas.microsoft.com/office/drawing/2014/main" id="{44D0818C-06F1-D8A5-2D4B-5C86756C89D3}"/>
              </a:ext>
            </a:extLst>
          </p:cNvPr>
          <p:cNvSpPr txBox="1"/>
          <p:nvPr/>
        </p:nvSpPr>
        <p:spPr>
          <a:xfrm>
            <a:off x="519953" y="1375170"/>
            <a:ext cx="3304990" cy="519351"/>
          </a:xfrm>
          <a:prstGeom prst="roundRect">
            <a:avLst>
              <a:gd name="adj" fmla="val 50000"/>
            </a:avLst>
          </a:prstGeom>
          <a:gradFill flip="none" rotWithShape="1">
            <a:gsLst>
              <a:gs pos="0">
                <a:srgbClr val="5F5CA2">
                  <a:tint val="66000"/>
                  <a:satMod val="160000"/>
                </a:srgbClr>
              </a:gs>
              <a:gs pos="50000">
                <a:srgbClr val="5F5CA2">
                  <a:tint val="44500"/>
                  <a:satMod val="160000"/>
                </a:srgbClr>
              </a:gs>
              <a:gs pos="100000">
                <a:srgbClr val="5F5CA2">
                  <a:tint val="23500"/>
                  <a:satMod val="160000"/>
                </a:srgbClr>
              </a:gs>
            </a:gsLst>
            <a:lin ang="13500000" scaled="1"/>
            <a:tileRect/>
          </a:gradFill>
          <a:ln w="28575">
            <a:solidFill>
              <a:srgbClr val="5F5CA2"/>
            </a:solidFill>
          </a:ln>
        </p:spPr>
        <p:txBody>
          <a:bodyPr wrap="square">
            <a:spAutoFit/>
          </a:bodyPr>
          <a:lstStyle/>
          <a:p>
            <a:pPr algn="ctr" rtl="0">
              <a:spcBef>
                <a:spcPts val="1200"/>
              </a:spcBef>
              <a:spcAft>
                <a:spcPts val="200"/>
              </a:spcAft>
            </a:pPr>
            <a:r>
              <a:rPr lang="es-ES" sz="1800" b="1" i="0" u="none" strike="noStrike" dirty="0">
                <a:solidFill>
                  <a:srgbClr val="000000"/>
                </a:solidFill>
                <a:effectLst/>
                <a:latin typeface="Times New Roman" panose="02020603050405020304" pitchFamily="18" charset="0"/>
                <a:cs typeface="Times New Roman" panose="02020603050405020304" pitchFamily="18" charset="0"/>
              </a:rPr>
              <a:t>Condiciones del Experimento</a:t>
            </a:r>
            <a:endParaRPr lang="es-ES" b="1" dirty="0">
              <a:effectLst/>
              <a:latin typeface="Times New Roman" panose="02020603050405020304" pitchFamily="18" charset="0"/>
              <a:cs typeface="Times New Roman" panose="02020603050405020304" pitchFamily="18" charset="0"/>
            </a:endParaRPr>
          </a:p>
        </p:txBody>
      </p:sp>
      <p:sp>
        <p:nvSpPr>
          <p:cNvPr id="20" name="CuadroTexto 19">
            <a:extLst>
              <a:ext uri="{FF2B5EF4-FFF2-40B4-BE49-F238E27FC236}">
                <a16:creationId xmlns:a16="http://schemas.microsoft.com/office/drawing/2014/main" id="{D901965F-0854-DCBD-28FA-5F565D509181}"/>
              </a:ext>
            </a:extLst>
          </p:cNvPr>
          <p:cNvSpPr txBox="1"/>
          <p:nvPr/>
        </p:nvSpPr>
        <p:spPr>
          <a:xfrm>
            <a:off x="711574" y="1909240"/>
            <a:ext cx="5562225" cy="2308324"/>
          </a:xfrm>
          <a:prstGeom prst="rect">
            <a:avLst/>
          </a:prstGeom>
          <a:noFill/>
          <a:ln w="28575">
            <a:solidFill>
              <a:srgbClr val="5F5CA2"/>
            </a:solidFill>
          </a:ln>
        </p:spPr>
        <p:txBody>
          <a:bodyPr wrap="square">
            <a:spAutoFit/>
          </a:bodyPr>
          <a:lstStyle/>
          <a:p>
            <a:pPr marL="285750" indent="-285750" algn="just" rtl="0" fontAlgn="base">
              <a:spcBef>
                <a:spcPts val="1200"/>
              </a:spcBef>
              <a:spcAft>
                <a:spcPts val="0"/>
              </a:spcAft>
              <a:buFont typeface="Wingdings" panose="05000000000000000000" pitchFamily="2" charset="2"/>
              <a:buChar char="Ø"/>
            </a:pPr>
            <a:r>
              <a:rPr lang="es-ES" sz="1800" b="0" i="0" u="none" strike="noStrike" dirty="0">
                <a:solidFill>
                  <a:srgbClr val="000000"/>
                </a:solidFill>
                <a:effectLst/>
                <a:latin typeface="Times New Roman" panose="02020603050405020304" pitchFamily="18" charset="0"/>
                <a:cs typeface="Times New Roman" panose="02020603050405020304" pitchFamily="18" charset="0"/>
              </a:rPr>
              <a:t>Las semillas fueron colocadas en táper transparentes, con base de papel toalla y a cada recipiente se le aplicó 10 ml de agua.</a:t>
            </a:r>
          </a:p>
          <a:p>
            <a:pPr marL="285750" indent="-285750" algn="just" rtl="0" fontAlgn="base">
              <a:spcBef>
                <a:spcPts val="0"/>
              </a:spcBef>
              <a:spcAft>
                <a:spcPts val="0"/>
              </a:spcAft>
              <a:buFont typeface="Wingdings" panose="05000000000000000000" pitchFamily="2" charset="2"/>
              <a:buChar char="Ø"/>
            </a:pPr>
            <a:r>
              <a:rPr lang="es-ES" sz="1800" b="0" i="0" u="none" strike="noStrike" dirty="0">
                <a:solidFill>
                  <a:srgbClr val="000000"/>
                </a:solidFill>
                <a:effectLst/>
                <a:latin typeface="Times New Roman" panose="02020603050405020304" pitchFamily="18" charset="0"/>
                <a:cs typeface="Times New Roman" panose="02020603050405020304" pitchFamily="18" charset="0"/>
              </a:rPr>
              <a:t>Se mantuvo una temperatura normal, sin ninguna alteración.</a:t>
            </a:r>
          </a:p>
          <a:p>
            <a:pPr marL="285750" indent="-285750" algn="just" rtl="0" fontAlgn="base">
              <a:spcBef>
                <a:spcPts val="0"/>
              </a:spcBef>
              <a:spcAft>
                <a:spcPts val="1200"/>
              </a:spcAft>
              <a:buFont typeface="Wingdings" panose="05000000000000000000" pitchFamily="2" charset="2"/>
              <a:buChar char="Ø"/>
            </a:pPr>
            <a:r>
              <a:rPr lang="es-ES" sz="1800" b="0" i="0" u="none" strike="noStrike" dirty="0">
                <a:solidFill>
                  <a:srgbClr val="000000"/>
                </a:solidFill>
                <a:effectLst/>
                <a:latin typeface="Times New Roman" panose="02020603050405020304" pitchFamily="18" charset="0"/>
                <a:cs typeface="Times New Roman" panose="02020603050405020304" pitchFamily="18" charset="0"/>
              </a:rPr>
              <a:t>Los tápers transparentes del tratamiento (T2) fueron cubiertas completamente con papel aluminio para simular condiciones de oscuridad.</a:t>
            </a:r>
          </a:p>
        </p:txBody>
      </p:sp>
      <p:sp>
        <p:nvSpPr>
          <p:cNvPr id="21" name="CuadroTexto 20">
            <a:extLst>
              <a:ext uri="{FF2B5EF4-FFF2-40B4-BE49-F238E27FC236}">
                <a16:creationId xmlns:a16="http://schemas.microsoft.com/office/drawing/2014/main" id="{759BFCE2-EC70-145B-D62A-4D2D5D8B687C}"/>
              </a:ext>
            </a:extLst>
          </p:cNvPr>
          <p:cNvSpPr txBox="1"/>
          <p:nvPr/>
        </p:nvSpPr>
        <p:spPr>
          <a:xfrm>
            <a:off x="519953" y="4323511"/>
            <a:ext cx="2416735" cy="519351"/>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3500000" scaled="1"/>
            <a:tileRect/>
          </a:gradFill>
          <a:ln w="28575">
            <a:solidFill>
              <a:srgbClr val="92D050"/>
            </a:solidFill>
          </a:ln>
        </p:spPr>
        <p:txBody>
          <a:bodyPr wrap="square">
            <a:spAutoFit/>
          </a:bodyPr>
          <a:lstStyle/>
          <a:p>
            <a:pPr algn="just" rtl="0">
              <a:spcBef>
                <a:spcPts val="1200"/>
              </a:spcBef>
              <a:spcAft>
                <a:spcPts val="200"/>
              </a:spcAft>
            </a:pPr>
            <a:r>
              <a:rPr lang="es-ES" sz="1800" b="1" i="0" u="none" strike="noStrike" dirty="0">
                <a:solidFill>
                  <a:srgbClr val="000000"/>
                </a:solidFill>
                <a:effectLst/>
                <a:latin typeface="Times New Roman" panose="02020603050405020304" pitchFamily="18" charset="0"/>
                <a:cs typeface="Times New Roman" panose="02020603050405020304" pitchFamily="18" charset="0"/>
              </a:rPr>
              <a:t>Variables Evaluadas</a:t>
            </a:r>
            <a:endParaRPr lang="es-ES" b="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674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8B134FAF-6F3C-14AB-909B-C0EA9DA891BD}"/>
              </a:ext>
            </a:extLst>
          </p:cNvPr>
          <p:cNvGrpSpPr/>
          <p:nvPr/>
        </p:nvGrpSpPr>
        <p:grpSpPr>
          <a:xfrm>
            <a:off x="451971" y="1203670"/>
            <a:ext cx="6748929" cy="461665"/>
            <a:chOff x="591671" y="1269580"/>
            <a:chExt cx="6748929" cy="461665"/>
          </a:xfrm>
        </p:grpSpPr>
        <p:sp>
          <p:nvSpPr>
            <p:cNvPr id="14" name="CuadroTexto 13">
              <a:extLst>
                <a:ext uri="{FF2B5EF4-FFF2-40B4-BE49-F238E27FC236}">
                  <a16:creationId xmlns:a16="http://schemas.microsoft.com/office/drawing/2014/main" id="{652E6D6F-28DA-4CE0-ADD1-C28FA94EAD94}"/>
                </a:ext>
              </a:extLst>
            </p:cNvPr>
            <p:cNvSpPr txBox="1"/>
            <p:nvPr/>
          </p:nvSpPr>
          <p:spPr>
            <a:xfrm>
              <a:off x="591671" y="1269580"/>
              <a:ext cx="1848223" cy="461665"/>
            </a:xfrm>
            <a:prstGeom prst="rect">
              <a:avLst/>
            </a:prstGeom>
            <a:noFill/>
          </p:spPr>
          <p:txBody>
            <a:bodyPr wrap="square">
              <a:spAutoFit/>
            </a:bodyPr>
            <a:lstStyle/>
            <a:p>
              <a:r>
                <a:rPr lang="es-ES" sz="2400" b="1" dirty="0">
                  <a:latin typeface="Times New Roman" panose="02020603050405020304" pitchFamily="18" charset="0"/>
                  <a:cs typeface="Times New Roman" panose="02020603050405020304" pitchFamily="18" charset="0"/>
                </a:rPr>
                <a:t>Objetivo 1: </a:t>
              </a:r>
              <a:endParaRPr lang="es-PE" sz="2400" b="1"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EAD17477-C9A1-45DB-B2E8-76F86C063FA5}"/>
                </a:ext>
              </a:extLst>
            </p:cNvPr>
            <p:cNvSpPr txBox="1"/>
            <p:nvPr/>
          </p:nvSpPr>
          <p:spPr>
            <a:xfrm>
              <a:off x="2173193" y="1342201"/>
              <a:ext cx="5167407" cy="369332"/>
            </a:xfrm>
            <a:prstGeom prst="rect">
              <a:avLst/>
            </a:prstGeom>
            <a:noFill/>
          </p:spPr>
          <p:txBody>
            <a:bodyPr wrap="square">
              <a:spAutoFit/>
            </a:bodyPr>
            <a:lstStyle/>
            <a:p>
              <a:r>
                <a:rPr lang="es-PE" b="1" dirty="0">
                  <a:latin typeface="Times New Roman" panose="02020603050405020304" pitchFamily="18" charset="0"/>
                  <a:cs typeface="Times New Roman" panose="02020603050405020304" pitchFamily="18" charset="0"/>
                </a:rPr>
                <a:t>Germinabilidad (% de semillas germinadas) (</a:t>
              </a:r>
              <a:r>
                <a:rPr lang="es-PE" b="1" dirty="0" err="1">
                  <a:latin typeface="Times New Roman" panose="02020603050405020304" pitchFamily="18" charset="0"/>
                  <a:cs typeface="Times New Roman" panose="02020603050405020304" pitchFamily="18" charset="0"/>
                </a:rPr>
                <a:t>gsp</a:t>
              </a:r>
              <a:r>
                <a:rPr lang="es-PE" b="1" dirty="0">
                  <a:latin typeface="Times New Roman" panose="02020603050405020304" pitchFamily="18" charset="0"/>
                  <a:cs typeface="Times New Roman" panose="02020603050405020304" pitchFamily="18" charset="0"/>
                </a:rPr>
                <a:t>).</a:t>
              </a:r>
            </a:p>
          </p:txBody>
        </p:sp>
      </p:grpSp>
      <p:pic>
        <p:nvPicPr>
          <p:cNvPr id="1026" name="Picture 2">
            <a:extLst>
              <a:ext uri="{FF2B5EF4-FFF2-40B4-BE49-F238E27FC236}">
                <a16:creationId xmlns:a16="http://schemas.microsoft.com/office/drawing/2014/main" id="{DC89211C-42E2-4DC4-9823-CC138EB96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471" y="1805960"/>
            <a:ext cx="6149788" cy="2894514"/>
          </a:xfrm>
          <a:prstGeom prst="rect">
            <a:avLst/>
          </a:prstGeom>
          <a:noFill/>
          <a:ln w="28575">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C3D84FBF-01D0-4B3D-91CB-BF5896AE25A9}"/>
              </a:ext>
            </a:extLst>
          </p:cNvPr>
          <p:cNvSpPr txBox="1"/>
          <p:nvPr/>
        </p:nvSpPr>
        <p:spPr>
          <a:xfrm>
            <a:off x="6998626" y="1772529"/>
            <a:ext cx="4437529" cy="2585323"/>
          </a:xfrm>
          <a:prstGeom prst="rect">
            <a:avLst/>
          </a:prstGeom>
          <a:noFill/>
        </p:spPr>
        <p:txBody>
          <a:bodyPr wrap="square">
            <a:spAutoFit/>
          </a:bodyPr>
          <a:lstStyle/>
          <a:p>
            <a:pPr algn="just"/>
            <a:r>
              <a:rPr lang="es-ES" b="1" dirty="0">
                <a:latin typeface="Times New Roman" panose="02020603050405020304" pitchFamily="18" charset="0"/>
                <a:cs typeface="Times New Roman" panose="02020603050405020304" pitchFamily="18" charset="0"/>
              </a:rPr>
              <a:t>Con luz: </a:t>
            </a:r>
            <a:r>
              <a:rPr lang="es-ES" dirty="0">
                <a:latin typeface="Times New Roman" panose="02020603050405020304" pitchFamily="18" charset="0"/>
                <a:cs typeface="Times New Roman" panose="02020603050405020304" pitchFamily="18" charset="0"/>
              </a:rPr>
              <a:t>El porcentaje de germinación alcanza valores cercanos al 100%, indicando una alta capacidad germinativa bajo condiciones de iluminación.</a:t>
            </a:r>
          </a:p>
          <a:p>
            <a:pPr algn="just"/>
            <a:endParaRPr lang="es-ES" dirty="0">
              <a:latin typeface="Times New Roman" panose="02020603050405020304" pitchFamily="18" charset="0"/>
              <a:cs typeface="Times New Roman" panose="02020603050405020304" pitchFamily="18" charset="0"/>
            </a:endParaRPr>
          </a:p>
          <a:p>
            <a:pPr algn="just"/>
            <a:r>
              <a:rPr lang="es-ES" b="1" dirty="0">
                <a:latin typeface="Times New Roman" panose="02020603050405020304" pitchFamily="18" charset="0"/>
                <a:cs typeface="Times New Roman" panose="02020603050405020304" pitchFamily="18" charset="0"/>
              </a:rPr>
              <a:t>Sin luz: </a:t>
            </a:r>
            <a:r>
              <a:rPr lang="es-ES" dirty="0">
                <a:latin typeface="Times New Roman" panose="02020603050405020304" pitchFamily="18" charset="0"/>
                <a:cs typeface="Times New Roman" panose="02020603050405020304" pitchFamily="18" charset="0"/>
              </a:rPr>
              <a:t>Aunque el porcentaje de germinación sigue siendo alto (mayor al 95%), se observa una ligera disminución, situándose por debajo del 97%.</a:t>
            </a:r>
            <a:endParaRPr lang="es-PE" dirty="0">
              <a:latin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A7F90CFC-7CFA-646C-DD78-A5DC5ECE2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Marcador de fecha 1">
            <a:extLst>
              <a:ext uri="{FF2B5EF4-FFF2-40B4-BE49-F238E27FC236}">
                <a16:creationId xmlns:a16="http://schemas.microsoft.com/office/drawing/2014/main" id="{B4F6736A-1034-9381-97CC-B1461DB697DA}"/>
              </a:ext>
            </a:extLst>
          </p:cNvPr>
          <p:cNvSpPr>
            <a:spLocks noGrp="1"/>
          </p:cNvSpPr>
          <p:nvPr>
            <p:ph type="dt" sz="half" idx="10"/>
          </p:nvPr>
        </p:nvSpPr>
        <p:spPr>
          <a:xfrm>
            <a:off x="924486" y="6320457"/>
            <a:ext cx="2743200" cy="365125"/>
          </a:xfrm>
        </p:spPr>
        <p:txBody>
          <a:bodyPr/>
          <a:lstStyle/>
          <a:p>
            <a:fld id="{6D6938E2-E32A-4AE3-A240-0183F91F0C71}" type="datetime1">
              <a:rPr lang="es-PE" b="1" smtClean="0">
                <a:solidFill>
                  <a:schemeClr val="bg1"/>
                </a:solidFill>
                <a:latin typeface="Times New Roman" panose="02020603050405020304" pitchFamily="18" charset="0"/>
                <a:cs typeface="Times New Roman" panose="02020603050405020304" pitchFamily="18" charset="0"/>
              </a:r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2" name="Marcador de pie de página 2">
            <a:extLst>
              <a:ext uri="{FF2B5EF4-FFF2-40B4-BE49-F238E27FC236}">
                <a16:creationId xmlns:a16="http://schemas.microsoft.com/office/drawing/2014/main" id="{F1696634-0F1E-C46D-1FC2-7779598F4CA7}"/>
              </a:ext>
            </a:extLst>
          </p:cNvPr>
          <p:cNvSpPr>
            <a:spLocks noGrp="1"/>
          </p:cNvSpPr>
          <p:nvPr>
            <p:ph type="ftr" sz="quarter" idx="11"/>
          </p:nvPr>
        </p:nvSpPr>
        <p:spPr>
          <a:xfrm>
            <a:off x="4124886" y="6320457"/>
            <a:ext cx="4114800" cy="365125"/>
          </a:xfrm>
        </p:spPr>
        <p:txBody>
          <a:bodyPr/>
          <a:lstStyle/>
          <a:p>
            <a:r>
              <a:rPr lang="es-MX" b="1">
                <a:solidFill>
                  <a:schemeClr val="bg1"/>
                </a:solidFill>
                <a:latin typeface="Times New Roman" panose="02020603050405020304" pitchFamily="18" charset="0"/>
                <a:cs typeface="Times New Roman" panose="02020603050405020304" pitchFamily="18" charset="0"/>
              </a:rPr>
              <a:t>Efecto de la luz en la germinación de trigo (Triticum aestivum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5" name="Marcador de número de diapositiva 5">
            <a:extLst>
              <a:ext uri="{FF2B5EF4-FFF2-40B4-BE49-F238E27FC236}">
                <a16:creationId xmlns:a16="http://schemas.microsoft.com/office/drawing/2014/main" id="{48169598-79FD-8782-DE77-95F1FA741533}"/>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6</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7" name="Conector recto 16">
            <a:extLst>
              <a:ext uri="{FF2B5EF4-FFF2-40B4-BE49-F238E27FC236}">
                <a16:creationId xmlns:a16="http://schemas.microsoft.com/office/drawing/2014/main" id="{80C0A362-22C8-C3C0-6D52-3AA76392CDE6}"/>
              </a:ext>
            </a:extLst>
          </p:cNvPr>
          <p:cNvCxnSpPr>
            <a:cxnSpLocks/>
          </p:cNvCxnSpPr>
          <p:nvPr/>
        </p:nvCxnSpPr>
        <p:spPr>
          <a:xfrm flipV="1">
            <a:off x="591671" y="1099356"/>
            <a:ext cx="4437529" cy="3304"/>
          </a:xfrm>
          <a:prstGeom prst="line">
            <a:avLst/>
          </a:prstGeom>
        </p:spPr>
        <p:style>
          <a:lnRef idx="3">
            <a:schemeClr val="accent6"/>
          </a:lnRef>
          <a:fillRef idx="0">
            <a:schemeClr val="accent6"/>
          </a:fillRef>
          <a:effectRef idx="2">
            <a:schemeClr val="accent6"/>
          </a:effectRef>
          <a:fontRef idx="minor">
            <a:schemeClr val="tx1"/>
          </a:fontRef>
        </p:style>
      </p:cxnSp>
      <p:sp>
        <p:nvSpPr>
          <p:cNvPr id="18" name="CuadroTexto 17">
            <a:extLst>
              <a:ext uri="{FF2B5EF4-FFF2-40B4-BE49-F238E27FC236}">
                <a16:creationId xmlns:a16="http://schemas.microsoft.com/office/drawing/2014/main" id="{DD2A4AA5-72AA-DF05-BFCD-0A448889A2E5}"/>
              </a:ext>
            </a:extLst>
          </p:cNvPr>
          <p:cNvSpPr txBox="1"/>
          <p:nvPr/>
        </p:nvSpPr>
        <p:spPr>
          <a:xfrm>
            <a:off x="-815414" y="478270"/>
            <a:ext cx="8016314" cy="584775"/>
          </a:xfrm>
          <a:prstGeom prst="rect">
            <a:avLst/>
          </a:prstGeom>
          <a:noFill/>
        </p:spPr>
        <p:txBody>
          <a:bodyPr wrap="square">
            <a:spAutoFit/>
          </a:bodyPr>
          <a:lstStyle/>
          <a:p>
            <a:pPr marL="1209675">
              <a:spcBef>
                <a:spcPts val="2525"/>
              </a:spcBef>
              <a:spcAft>
                <a:spcPts val="0"/>
              </a:spcAft>
            </a:pPr>
            <a:r>
              <a:rPr lang="es-ES" sz="3200" b="1" spc="-10" dirty="0">
                <a:solidFill>
                  <a:srgbClr val="678D41"/>
                </a:solidFill>
                <a:effectLst/>
                <a:latin typeface="Times New Roman" panose="02020603050405020304" pitchFamily="18" charset="0"/>
                <a:ea typeface="Times New Roman" panose="02020603050405020304" pitchFamily="18" charset="0"/>
              </a:rPr>
              <a:t>IV. RESULTADOS Y DISCUSIÓN  </a:t>
            </a:r>
            <a:endParaRPr lang="es-PE" sz="3200" dirty="0">
              <a:effectLst/>
              <a:latin typeface="Times New Roman" panose="02020603050405020304" pitchFamily="18" charset="0"/>
              <a:ea typeface="Times New Roman" panose="02020603050405020304" pitchFamily="18" charset="0"/>
            </a:endParaRPr>
          </a:p>
        </p:txBody>
      </p:sp>
      <p:sp>
        <p:nvSpPr>
          <p:cNvPr id="29" name="CuadroTexto 28">
            <a:extLst>
              <a:ext uri="{FF2B5EF4-FFF2-40B4-BE49-F238E27FC236}">
                <a16:creationId xmlns:a16="http://schemas.microsoft.com/office/drawing/2014/main" id="{F8A6DA86-433A-3178-D4FD-18ED464BFFDC}"/>
              </a:ext>
            </a:extLst>
          </p:cNvPr>
          <p:cNvSpPr txBox="1"/>
          <p:nvPr/>
        </p:nvSpPr>
        <p:spPr>
          <a:xfrm>
            <a:off x="591671" y="4873433"/>
            <a:ext cx="10844484" cy="1200329"/>
          </a:xfrm>
          <a:prstGeom prst="rect">
            <a:avLst/>
          </a:prstGeom>
          <a:solidFill>
            <a:schemeClr val="accent4">
              <a:lumMod val="20000"/>
              <a:lumOff val="80000"/>
            </a:schemeClr>
          </a:solidFill>
        </p:spPr>
        <p:txBody>
          <a:bodyPr wrap="square">
            <a:spAutoFit/>
          </a:bodyPr>
          <a:lstStyle/>
          <a:p>
            <a:pPr algn="just"/>
            <a:r>
              <a:rPr lang="es-MX" dirty="0">
                <a:latin typeface="Times New Roman" panose="02020603050405020304" pitchFamily="18" charset="0"/>
                <a:cs typeface="Times New Roman" panose="02020603050405020304" pitchFamily="18" charset="0"/>
              </a:rPr>
              <a:t>El análisis de la variable </a:t>
            </a:r>
            <a:r>
              <a:rPr lang="es-MX" b="1" dirty="0" err="1">
                <a:latin typeface="Times New Roman" panose="02020603050405020304" pitchFamily="18" charset="0"/>
                <a:cs typeface="Times New Roman" panose="02020603050405020304" pitchFamily="18" charset="0"/>
              </a:rPr>
              <a:t>grp</a:t>
            </a:r>
            <a:r>
              <a:rPr lang="es-MX" dirty="0">
                <a:latin typeface="Times New Roman" panose="02020603050405020304" pitchFamily="18" charset="0"/>
                <a:cs typeface="Times New Roman" panose="02020603050405020304" pitchFamily="18" charset="0"/>
              </a:rPr>
              <a:t> en semillas de trigo bajo condiciones de luz y oscuridad no evidenció diferencias significativas entre tratamientos, indicando que la exposición lumínica no afectó el parámetro evaluado. Este resultado sugiere que, en etapas iniciales de germinación, las semillas de trigo no dependen de la luz para activar los procesos fisiológicos relacionados con </a:t>
            </a:r>
            <a:r>
              <a:rPr lang="es-MX" b="1" dirty="0" err="1">
                <a:latin typeface="Times New Roman" panose="02020603050405020304" pitchFamily="18" charset="0"/>
                <a:cs typeface="Times New Roman" panose="02020603050405020304" pitchFamily="18" charset="0"/>
              </a:rPr>
              <a:t>grp</a:t>
            </a:r>
            <a:r>
              <a:rPr lang="es-MX" dirty="0">
                <a:latin typeface="Times New Roman" panose="02020603050405020304" pitchFamily="18" charset="0"/>
                <a:cs typeface="Times New Roman" panose="02020603050405020304" pitchFamily="18" charset="0"/>
              </a:rPr>
              <a:t>.</a:t>
            </a:r>
            <a:endParaRPr lang="es-P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9894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55D4EA4-4D08-4CBA-9197-7BBF3D6124CE}"/>
              </a:ext>
            </a:extLst>
          </p:cNvPr>
          <p:cNvSpPr txBox="1"/>
          <p:nvPr/>
        </p:nvSpPr>
        <p:spPr>
          <a:xfrm>
            <a:off x="364566" y="1217882"/>
            <a:ext cx="1776880" cy="461665"/>
          </a:xfrm>
          <a:prstGeom prst="rect">
            <a:avLst/>
          </a:prstGeom>
          <a:noFill/>
        </p:spPr>
        <p:txBody>
          <a:bodyPr wrap="square">
            <a:spAutoFit/>
          </a:bodyPr>
          <a:lstStyle/>
          <a:p>
            <a:r>
              <a:rPr lang="es-ES" sz="2400" b="1" dirty="0">
                <a:latin typeface="Times New Roman" panose="02020603050405020304" pitchFamily="18" charset="0"/>
                <a:cs typeface="Times New Roman" panose="02020603050405020304" pitchFamily="18" charset="0"/>
              </a:rPr>
              <a:t>Objetivo 2: </a:t>
            </a:r>
            <a:endParaRPr lang="es-PE" sz="2400" b="1"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FD22D74-0FA0-46D4-A9C7-8F10C52C3967}"/>
              </a:ext>
            </a:extLst>
          </p:cNvPr>
          <p:cNvSpPr txBox="1"/>
          <p:nvPr/>
        </p:nvSpPr>
        <p:spPr>
          <a:xfrm>
            <a:off x="1941980" y="1290234"/>
            <a:ext cx="3836520" cy="369332"/>
          </a:xfrm>
          <a:prstGeom prst="rect">
            <a:avLst/>
          </a:prstGeom>
          <a:noFill/>
        </p:spPr>
        <p:txBody>
          <a:bodyPr wrap="square">
            <a:spAutoFit/>
          </a:bodyPr>
          <a:lstStyle/>
          <a:p>
            <a:r>
              <a:rPr lang="es-PE" b="1" dirty="0">
                <a:latin typeface="Times New Roman" panose="02020603050405020304" pitchFamily="18" charset="0"/>
                <a:cs typeface="Times New Roman" panose="02020603050405020304" pitchFamily="18" charset="0"/>
              </a:rPr>
              <a:t>Tiempo medio de germinación (</a:t>
            </a:r>
            <a:r>
              <a:rPr lang="es-PE" b="1" dirty="0" err="1">
                <a:latin typeface="Times New Roman" panose="02020603050405020304" pitchFamily="18" charset="0"/>
                <a:cs typeface="Times New Roman" panose="02020603050405020304" pitchFamily="18" charset="0"/>
              </a:rPr>
              <a:t>mgt</a:t>
            </a:r>
            <a:r>
              <a:rPr lang="es-PE" b="1" dirty="0">
                <a:latin typeface="Times New Roman" panose="02020603050405020304" pitchFamily="18" charset="0"/>
                <a:cs typeface="Times New Roman" panose="02020603050405020304" pitchFamily="18" charset="0"/>
              </a:rPr>
              <a:t>).</a:t>
            </a:r>
          </a:p>
        </p:txBody>
      </p:sp>
      <p:pic>
        <p:nvPicPr>
          <p:cNvPr id="2050" name="Picture 2">
            <a:extLst>
              <a:ext uri="{FF2B5EF4-FFF2-40B4-BE49-F238E27FC236}">
                <a16:creationId xmlns:a16="http://schemas.microsoft.com/office/drawing/2014/main" id="{80581047-37C5-440A-B9B4-57F2101D6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71" y="1751899"/>
            <a:ext cx="5149665" cy="3156821"/>
          </a:xfrm>
          <a:prstGeom prst="rect">
            <a:avLst/>
          </a:prstGeom>
          <a:noFill/>
          <a:ln w="28575">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9D0B709C-CB85-4DA2-A9A5-179555CCBC77}"/>
              </a:ext>
            </a:extLst>
          </p:cNvPr>
          <p:cNvSpPr txBox="1"/>
          <p:nvPr/>
        </p:nvSpPr>
        <p:spPr>
          <a:xfrm>
            <a:off x="6074336" y="1679547"/>
            <a:ext cx="4330700" cy="1477328"/>
          </a:xfrm>
          <a:prstGeom prst="rect">
            <a:avLst/>
          </a:prstGeom>
          <a:noFill/>
        </p:spPr>
        <p:txBody>
          <a:bodyPr wrap="square">
            <a:spAutoFit/>
          </a:bodyPr>
          <a:lstStyle/>
          <a:p>
            <a:pPr algn="just"/>
            <a:r>
              <a:rPr lang="es-ES" b="1" dirty="0">
                <a:latin typeface="Times New Roman" panose="02020603050405020304" pitchFamily="18" charset="0"/>
                <a:cs typeface="Times New Roman" panose="02020603050405020304" pitchFamily="18" charset="0"/>
              </a:rPr>
              <a:t>Con luz: </a:t>
            </a:r>
            <a:r>
              <a:rPr lang="es-ES" dirty="0">
                <a:latin typeface="Times New Roman" panose="02020603050405020304" pitchFamily="18" charset="0"/>
                <a:cs typeface="Times New Roman" panose="02020603050405020304" pitchFamily="18" charset="0"/>
              </a:rPr>
              <a:t>El tiempo medio de germinación es ligeramente menor, aproximadamente 1.8 días.</a:t>
            </a:r>
          </a:p>
          <a:p>
            <a:pPr algn="just"/>
            <a:r>
              <a:rPr lang="es-ES" b="1" dirty="0">
                <a:latin typeface="Times New Roman" panose="02020603050405020304" pitchFamily="18" charset="0"/>
                <a:cs typeface="Times New Roman" panose="02020603050405020304" pitchFamily="18" charset="0"/>
              </a:rPr>
              <a:t>Sin luz</a:t>
            </a:r>
            <a:r>
              <a:rPr lang="es-ES" dirty="0">
                <a:latin typeface="Times New Roman" panose="02020603050405020304" pitchFamily="18" charset="0"/>
                <a:cs typeface="Times New Roman" panose="02020603050405020304" pitchFamily="18" charset="0"/>
              </a:rPr>
              <a:t>: El tiempo medio se incrementa ligeramente a alrededor de 2 días.</a:t>
            </a:r>
            <a:endParaRPr lang="es-PE" dirty="0">
              <a:latin typeface="Times New Roman" panose="02020603050405020304" pitchFamily="18" charset="0"/>
              <a:cs typeface="Times New Roman" panose="02020603050405020304" pitchFamily="18" charset="0"/>
            </a:endParaRPr>
          </a:p>
        </p:txBody>
      </p:sp>
      <p:pic>
        <p:nvPicPr>
          <p:cNvPr id="12" name="Imagen 11">
            <a:extLst>
              <a:ext uri="{FF2B5EF4-FFF2-40B4-BE49-F238E27FC236}">
                <a16:creationId xmlns:a16="http://schemas.microsoft.com/office/drawing/2014/main" id="{8837798D-2998-5F75-E359-743AEE2F47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3" name="Marcador de fecha 1">
            <a:extLst>
              <a:ext uri="{FF2B5EF4-FFF2-40B4-BE49-F238E27FC236}">
                <a16:creationId xmlns:a16="http://schemas.microsoft.com/office/drawing/2014/main" id="{8DD8AA32-95E5-80F6-77F0-EA4DA93DB18F}"/>
              </a:ext>
            </a:extLst>
          </p:cNvPr>
          <p:cNvSpPr>
            <a:spLocks noGrp="1"/>
          </p:cNvSpPr>
          <p:nvPr>
            <p:ph type="dt" sz="half" idx="10"/>
          </p:nvPr>
        </p:nvSpPr>
        <p:spPr>
          <a:xfrm>
            <a:off x="924486" y="6320457"/>
            <a:ext cx="2743200" cy="365125"/>
          </a:xfrm>
        </p:spPr>
        <p:txBody>
          <a:bodyPr/>
          <a:lstStyle/>
          <a:p>
            <a:fld id="{6D6938E2-E32A-4AE3-A240-0183F91F0C71}" type="datetime1">
              <a:rPr lang="es-PE" b="1" smtClean="0">
                <a:solidFill>
                  <a:schemeClr val="bg1"/>
                </a:solidFill>
                <a:latin typeface="Times New Roman" panose="02020603050405020304" pitchFamily="18" charset="0"/>
                <a:cs typeface="Times New Roman" panose="02020603050405020304" pitchFamily="18" charset="0"/>
              </a:r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4" name="Marcador de pie de página 2">
            <a:extLst>
              <a:ext uri="{FF2B5EF4-FFF2-40B4-BE49-F238E27FC236}">
                <a16:creationId xmlns:a16="http://schemas.microsoft.com/office/drawing/2014/main" id="{3079936E-7033-B517-4814-6993C4F7C022}"/>
              </a:ext>
            </a:extLst>
          </p:cNvPr>
          <p:cNvSpPr>
            <a:spLocks noGrp="1"/>
          </p:cNvSpPr>
          <p:nvPr>
            <p:ph type="ftr" sz="quarter" idx="11"/>
          </p:nvPr>
        </p:nvSpPr>
        <p:spPr>
          <a:xfrm>
            <a:off x="4124886" y="6320457"/>
            <a:ext cx="4114800" cy="365125"/>
          </a:xfrm>
        </p:spPr>
        <p:txBody>
          <a:bodyPr/>
          <a:lstStyle/>
          <a:p>
            <a:r>
              <a:rPr lang="es-MX" b="1">
                <a:solidFill>
                  <a:schemeClr val="bg1"/>
                </a:solidFill>
                <a:latin typeface="Times New Roman" panose="02020603050405020304" pitchFamily="18" charset="0"/>
                <a:cs typeface="Times New Roman" panose="02020603050405020304" pitchFamily="18" charset="0"/>
              </a:rPr>
              <a:t>Efecto de la luz en la germinación de trigo (Triticum aestivum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5" name="Marcador de número de diapositiva 5">
            <a:extLst>
              <a:ext uri="{FF2B5EF4-FFF2-40B4-BE49-F238E27FC236}">
                <a16:creationId xmlns:a16="http://schemas.microsoft.com/office/drawing/2014/main" id="{556266DC-B3F3-4289-F4B6-7B110116EEDA}"/>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7</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6" name="Conector recto 15">
            <a:extLst>
              <a:ext uri="{FF2B5EF4-FFF2-40B4-BE49-F238E27FC236}">
                <a16:creationId xmlns:a16="http://schemas.microsoft.com/office/drawing/2014/main" id="{32236333-A319-89E3-3FAE-35E6F318009F}"/>
              </a:ext>
            </a:extLst>
          </p:cNvPr>
          <p:cNvCxnSpPr>
            <a:cxnSpLocks/>
          </p:cNvCxnSpPr>
          <p:nvPr/>
        </p:nvCxnSpPr>
        <p:spPr>
          <a:xfrm flipV="1">
            <a:off x="591671" y="1099356"/>
            <a:ext cx="4437529" cy="3304"/>
          </a:xfrm>
          <a:prstGeom prst="line">
            <a:avLst/>
          </a:prstGeom>
        </p:spPr>
        <p:style>
          <a:lnRef idx="3">
            <a:schemeClr val="accent6"/>
          </a:lnRef>
          <a:fillRef idx="0">
            <a:schemeClr val="accent6"/>
          </a:fillRef>
          <a:effectRef idx="2">
            <a:schemeClr val="accent6"/>
          </a:effectRef>
          <a:fontRef idx="minor">
            <a:schemeClr val="tx1"/>
          </a:fontRef>
        </p:style>
      </p:cxnSp>
      <p:sp>
        <p:nvSpPr>
          <p:cNvPr id="18" name="CuadroTexto 17">
            <a:extLst>
              <a:ext uri="{FF2B5EF4-FFF2-40B4-BE49-F238E27FC236}">
                <a16:creationId xmlns:a16="http://schemas.microsoft.com/office/drawing/2014/main" id="{7D7D6CA6-586C-93D9-13B0-8D1BE41F1253}"/>
              </a:ext>
            </a:extLst>
          </p:cNvPr>
          <p:cNvSpPr txBox="1"/>
          <p:nvPr/>
        </p:nvSpPr>
        <p:spPr>
          <a:xfrm>
            <a:off x="-815414" y="478270"/>
            <a:ext cx="8016314" cy="584775"/>
          </a:xfrm>
          <a:prstGeom prst="rect">
            <a:avLst/>
          </a:prstGeom>
          <a:noFill/>
        </p:spPr>
        <p:txBody>
          <a:bodyPr wrap="square">
            <a:spAutoFit/>
          </a:bodyPr>
          <a:lstStyle/>
          <a:p>
            <a:pPr marL="1209675">
              <a:spcBef>
                <a:spcPts val="2525"/>
              </a:spcBef>
              <a:spcAft>
                <a:spcPts val="0"/>
              </a:spcAft>
            </a:pPr>
            <a:r>
              <a:rPr lang="es-ES" sz="3200" b="1" spc="-10" dirty="0">
                <a:solidFill>
                  <a:srgbClr val="678D41"/>
                </a:solidFill>
                <a:effectLst/>
                <a:latin typeface="Times New Roman" panose="02020603050405020304" pitchFamily="18" charset="0"/>
                <a:ea typeface="Times New Roman" panose="02020603050405020304" pitchFamily="18" charset="0"/>
              </a:rPr>
              <a:t>IV. RESULTADOS Y DISCUSIÓN  </a:t>
            </a:r>
            <a:endParaRPr lang="es-PE" sz="3200" dirty="0">
              <a:effectLst/>
              <a:latin typeface="Times New Roman" panose="02020603050405020304" pitchFamily="18" charset="0"/>
              <a:ea typeface="Times New Roman" panose="02020603050405020304" pitchFamily="18" charset="0"/>
            </a:endParaRPr>
          </a:p>
        </p:txBody>
      </p:sp>
      <p:sp>
        <p:nvSpPr>
          <p:cNvPr id="20" name="CuadroTexto 19">
            <a:extLst>
              <a:ext uri="{FF2B5EF4-FFF2-40B4-BE49-F238E27FC236}">
                <a16:creationId xmlns:a16="http://schemas.microsoft.com/office/drawing/2014/main" id="{BD8F171B-5D1F-F743-B5CC-EC044FA3925F}"/>
              </a:ext>
            </a:extLst>
          </p:cNvPr>
          <p:cNvSpPr txBox="1"/>
          <p:nvPr/>
        </p:nvSpPr>
        <p:spPr>
          <a:xfrm>
            <a:off x="5966191" y="3259003"/>
            <a:ext cx="5413009" cy="923330"/>
          </a:xfrm>
          <a:prstGeom prst="rect">
            <a:avLst/>
          </a:prstGeom>
          <a:solidFill>
            <a:schemeClr val="accent5">
              <a:lumMod val="20000"/>
              <a:lumOff val="80000"/>
            </a:schemeClr>
          </a:solidFill>
        </p:spPr>
        <p:txBody>
          <a:bodyPr wrap="square">
            <a:spAutoFit/>
          </a:bodyPr>
          <a:lstStyle/>
          <a:p>
            <a:pPr algn="just"/>
            <a:r>
              <a:rPr lang="es-MX" dirty="0">
                <a:latin typeface="Times New Roman" panose="02020603050405020304" pitchFamily="18" charset="0"/>
                <a:cs typeface="Times New Roman" panose="02020603050405020304" pitchFamily="18" charset="0"/>
              </a:rPr>
              <a:t>El tiempo medio de germinación (</a:t>
            </a:r>
            <a:r>
              <a:rPr lang="es-MX" dirty="0" err="1">
                <a:latin typeface="Times New Roman" panose="02020603050405020304" pitchFamily="18" charset="0"/>
                <a:cs typeface="Times New Roman" panose="02020603050405020304" pitchFamily="18" charset="0"/>
              </a:rPr>
              <a:t>mgt</a:t>
            </a:r>
            <a:r>
              <a:rPr lang="es-MX" dirty="0">
                <a:latin typeface="Times New Roman" panose="02020603050405020304" pitchFamily="18" charset="0"/>
                <a:cs typeface="Times New Roman" panose="02020603050405020304" pitchFamily="18" charset="0"/>
              </a:rPr>
              <a:t>) de las semillas de trigo bajo condiciones de luz (Con luz y Sin luz) no presentó diferencias estadísticamente significativas. </a:t>
            </a:r>
            <a:endParaRPr lang="es-PE" dirty="0">
              <a:latin typeface="Times New Roman" panose="02020603050405020304" pitchFamily="18" charset="0"/>
              <a:cs typeface="Times New Roman" panose="02020603050405020304" pitchFamily="18" charset="0"/>
            </a:endParaRPr>
          </a:p>
        </p:txBody>
      </p:sp>
      <p:sp>
        <p:nvSpPr>
          <p:cNvPr id="22" name="CuadroTexto 21">
            <a:extLst>
              <a:ext uri="{FF2B5EF4-FFF2-40B4-BE49-F238E27FC236}">
                <a16:creationId xmlns:a16="http://schemas.microsoft.com/office/drawing/2014/main" id="{08E87FA7-433A-73A5-0230-20A6B61A5A14}"/>
              </a:ext>
            </a:extLst>
          </p:cNvPr>
          <p:cNvSpPr txBox="1"/>
          <p:nvPr/>
        </p:nvSpPr>
        <p:spPr>
          <a:xfrm>
            <a:off x="5966191" y="4308555"/>
            <a:ext cx="5634138" cy="1200329"/>
          </a:xfrm>
          <a:prstGeom prst="rect">
            <a:avLst/>
          </a:prstGeom>
          <a:solidFill>
            <a:schemeClr val="accent5">
              <a:lumMod val="20000"/>
              <a:lumOff val="80000"/>
            </a:schemeClr>
          </a:solidFill>
        </p:spPr>
        <p:txBody>
          <a:bodyPr wrap="square">
            <a:spAutoFit/>
          </a:bodyPr>
          <a:lstStyle/>
          <a:p>
            <a:pPr algn="just"/>
            <a:r>
              <a:rPr lang="es-MX" dirty="0">
                <a:latin typeface="Times New Roman" panose="02020603050405020304" pitchFamily="18" charset="0"/>
                <a:cs typeface="Times New Roman" panose="02020603050405020304" pitchFamily="18" charset="0"/>
              </a:rPr>
              <a:t>Estos hallazgos son consistentes con el comportamiento de especies de cereales, en las cuales la germinación depende principalmente de factores como la disponibilidad de agua y temperatura, más que de estímulos lumínicos.</a:t>
            </a:r>
            <a:endParaRPr lang="es-PE" dirty="0">
              <a:latin typeface="Times New Roman" panose="02020603050405020304" pitchFamily="18" charset="0"/>
              <a:cs typeface="Times New Roman" panose="02020603050405020304" pitchFamily="18" charset="0"/>
            </a:endParaRPr>
          </a:p>
        </p:txBody>
      </p:sp>
      <p:sp>
        <p:nvSpPr>
          <p:cNvPr id="25" name="CuadroTexto 24">
            <a:extLst>
              <a:ext uri="{FF2B5EF4-FFF2-40B4-BE49-F238E27FC236}">
                <a16:creationId xmlns:a16="http://schemas.microsoft.com/office/drawing/2014/main" id="{C2E45387-F0BB-C8AB-491E-F336A96394F1}"/>
              </a:ext>
            </a:extLst>
          </p:cNvPr>
          <p:cNvSpPr txBox="1"/>
          <p:nvPr/>
        </p:nvSpPr>
        <p:spPr>
          <a:xfrm>
            <a:off x="7823200" y="5514683"/>
            <a:ext cx="1866900" cy="369332"/>
          </a:xfrm>
          <a:prstGeom prst="rect">
            <a:avLst/>
          </a:prstGeom>
          <a:noFill/>
        </p:spPr>
        <p:txBody>
          <a:bodyPr wrap="square">
            <a:spAutoFit/>
          </a:bodyPr>
          <a:lstStyle/>
          <a:p>
            <a:r>
              <a:rPr lang="es-PE" sz="1800" kern="0" dirty="0">
                <a:effectLst/>
                <a:highlight>
                  <a:srgbClr val="C0C0C0"/>
                </a:highlight>
                <a:latin typeface="Times New Roman" panose="02020603050405020304" pitchFamily="18" charset="0"/>
                <a:ea typeface="Calibri" panose="020F0502020204030204" pitchFamily="34" charset="0"/>
                <a:cs typeface="Times New Roman" panose="02020603050405020304" pitchFamily="18" charset="0"/>
              </a:rPr>
              <a:t>(Rodríguez, 2019)</a:t>
            </a:r>
            <a:endParaRPr lang="es-PE" dirty="0">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9194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3C33BD8-F619-4570-87CA-519C00309421}"/>
              </a:ext>
            </a:extLst>
          </p:cNvPr>
          <p:cNvSpPr txBox="1"/>
          <p:nvPr/>
        </p:nvSpPr>
        <p:spPr>
          <a:xfrm>
            <a:off x="426570" y="1264762"/>
            <a:ext cx="1681630" cy="461665"/>
          </a:xfrm>
          <a:prstGeom prst="rect">
            <a:avLst/>
          </a:prstGeom>
          <a:noFill/>
        </p:spPr>
        <p:txBody>
          <a:bodyPr wrap="square">
            <a:spAutoFit/>
          </a:bodyPr>
          <a:lstStyle/>
          <a:p>
            <a:r>
              <a:rPr lang="es-ES" sz="2400" b="1" dirty="0">
                <a:latin typeface="Times New Roman" panose="02020603050405020304" pitchFamily="18" charset="0"/>
                <a:cs typeface="Times New Roman" panose="02020603050405020304" pitchFamily="18" charset="0"/>
              </a:rPr>
              <a:t>Objetivo 3: </a:t>
            </a:r>
            <a:endParaRPr lang="es-PE" sz="2400" b="1"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9CB64310-3EEE-4B4A-87E8-CE9A0C2A07E4}"/>
              </a:ext>
            </a:extLst>
          </p:cNvPr>
          <p:cNvSpPr txBox="1"/>
          <p:nvPr/>
        </p:nvSpPr>
        <p:spPr>
          <a:xfrm>
            <a:off x="2040591" y="1340969"/>
            <a:ext cx="3254189" cy="369332"/>
          </a:xfrm>
          <a:prstGeom prst="rect">
            <a:avLst/>
          </a:prstGeom>
          <a:noFill/>
        </p:spPr>
        <p:txBody>
          <a:bodyPr wrap="square">
            <a:spAutoFit/>
          </a:bodyPr>
          <a:lstStyle/>
          <a:p>
            <a:r>
              <a:rPr lang="es-PE" b="1" dirty="0">
                <a:latin typeface="Times New Roman" panose="02020603050405020304" pitchFamily="18" charset="0"/>
                <a:cs typeface="Times New Roman" panose="02020603050405020304" pitchFamily="18" charset="0"/>
              </a:rPr>
              <a:t>Índice de sincronización (</a:t>
            </a:r>
            <a:r>
              <a:rPr lang="es-PE" b="1" dirty="0" err="1">
                <a:latin typeface="Times New Roman" panose="02020603050405020304" pitchFamily="18" charset="0"/>
                <a:cs typeface="Times New Roman" panose="02020603050405020304" pitchFamily="18" charset="0"/>
              </a:rPr>
              <a:t>syn</a:t>
            </a:r>
            <a:r>
              <a:rPr lang="es-PE" b="1" dirty="0">
                <a:latin typeface="Times New Roman" panose="02020603050405020304" pitchFamily="18" charset="0"/>
                <a:cs typeface="Times New Roman" panose="02020603050405020304" pitchFamily="18" charset="0"/>
              </a:rPr>
              <a:t>).</a:t>
            </a:r>
          </a:p>
        </p:txBody>
      </p:sp>
      <p:pic>
        <p:nvPicPr>
          <p:cNvPr id="3074" name="Picture 2">
            <a:extLst>
              <a:ext uri="{FF2B5EF4-FFF2-40B4-BE49-F238E27FC236}">
                <a16:creationId xmlns:a16="http://schemas.microsoft.com/office/drawing/2014/main" id="{F2FEA06E-FBEC-4459-9863-2BE7914BA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71" y="1848315"/>
            <a:ext cx="5567830" cy="3189391"/>
          </a:xfrm>
          <a:prstGeom prst="rect">
            <a:avLst/>
          </a:prstGeom>
          <a:noFill/>
          <a:ln w="28575">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A6120616-14E6-49FA-B1C5-0D8148C42BAA}"/>
              </a:ext>
            </a:extLst>
          </p:cNvPr>
          <p:cNvSpPr txBox="1"/>
          <p:nvPr/>
        </p:nvSpPr>
        <p:spPr>
          <a:xfrm>
            <a:off x="6401827" y="3280648"/>
            <a:ext cx="4774173" cy="2585323"/>
          </a:xfrm>
          <a:prstGeom prst="rect">
            <a:avLst/>
          </a:prstGeom>
          <a:noFill/>
        </p:spPr>
        <p:txBody>
          <a:bodyPr wrap="square">
            <a:spAutoFit/>
          </a:bodyPr>
          <a:lstStyle/>
          <a:p>
            <a:pPr algn="just"/>
            <a:r>
              <a:rPr lang="es-ES" b="1" dirty="0">
                <a:latin typeface="Times New Roman" panose="02020603050405020304" pitchFamily="18" charset="0"/>
                <a:cs typeface="Times New Roman" panose="02020603050405020304" pitchFamily="18" charset="0"/>
              </a:rPr>
              <a:t>Con luz: </a:t>
            </a:r>
            <a:r>
              <a:rPr lang="es-ES" dirty="0">
                <a:latin typeface="Times New Roman" panose="02020603050405020304" pitchFamily="18" charset="0"/>
                <a:cs typeface="Times New Roman" panose="02020603050405020304" pitchFamily="18" charset="0"/>
              </a:rPr>
              <a:t>El índice de sincronización es menor (~0.51), indicando que las semillas germinan en un rango de tiempos más amplio (menos sincronizadas).</a:t>
            </a:r>
          </a:p>
          <a:p>
            <a:pPr algn="just"/>
            <a:endParaRPr lang="es-ES" dirty="0">
              <a:latin typeface="Times New Roman" panose="02020603050405020304" pitchFamily="18" charset="0"/>
              <a:cs typeface="Times New Roman" panose="02020603050405020304" pitchFamily="18" charset="0"/>
            </a:endParaRPr>
          </a:p>
          <a:p>
            <a:pPr algn="just"/>
            <a:r>
              <a:rPr lang="es-ES" b="1" dirty="0">
                <a:latin typeface="Times New Roman" panose="02020603050405020304" pitchFamily="18" charset="0"/>
                <a:cs typeface="Times New Roman" panose="02020603050405020304" pitchFamily="18" charset="0"/>
              </a:rPr>
              <a:t>Sin luz: </a:t>
            </a:r>
            <a:r>
              <a:rPr lang="es-ES" dirty="0">
                <a:latin typeface="Times New Roman" panose="02020603050405020304" pitchFamily="18" charset="0"/>
                <a:cs typeface="Times New Roman" panose="02020603050405020304" pitchFamily="18" charset="0"/>
              </a:rPr>
              <a:t>El índice es mayor (~0.6), lo que sugiere que la mayoría de las semillas germinan en un tiempo más cercano unas a otras (mayor sincronización).</a:t>
            </a:r>
            <a:endParaRPr lang="es-PE" dirty="0">
              <a:latin typeface="Times New Roman" panose="02020603050405020304" pitchFamily="18" charset="0"/>
              <a:cs typeface="Times New Roman" panose="02020603050405020304" pitchFamily="18" charset="0"/>
            </a:endParaRPr>
          </a:p>
        </p:txBody>
      </p:sp>
      <p:pic>
        <p:nvPicPr>
          <p:cNvPr id="13" name="Imagen 12">
            <a:extLst>
              <a:ext uri="{FF2B5EF4-FFF2-40B4-BE49-F238E27FC236}">
                <a16:creationId xmlns:a16="http://schemas.microsoft.com/office/drawing/2014/main" id="{674410C4-F364-0AF3-E16D-FA1946E265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4" name="Marcador de fecha 1">
            <a:extLst>
              <a:ext uri="{FF2B5EF4-FFF2-40B4-BE49-F238E27FC236}">
                <a16:creationId xmlns:a16="http://schemas.microsoft.com/office/drawing/2014/main" id="{DE91D3F4-54BB-EEFE-9586-842205264A26}"/>
              </a:ext>
            </a:extLst>
          </p:cNvPr>
          <p:cNvSpPr>
            <a:spLocks noGrp="1"/>
          </p:cNvSpPr>
          <p:nvPr>
            <p:ph type="dt" sz="half" idx="10"/>
          </p:nvPr>
        </p:nvSpPr>
        <p:spPr>
          <a:xfrm>
            <a:off x="924486" y="6320457"/>
            <a:ext cx="2743200" cy="365125"/>
          </a:xfrm>
        </p:spPr>
        <p:txBody>
          <a:bodyPr/>
          <a:lstStyle/>
          <a:p>
            <a:fld id="{6D6938E2-E32A-4AE3-A240-0183F91F0C71}" type="datetime1">
              <a:rPr lang="es-PE" b="1" smtClean="0">
                <a:solidFill>
                  <a:schemeClr val="bg1"/>
                </a:solidFill>
                <a:latin typeface="Times New Roman" panose="02020603050405020304" pitchFamily="18" charset="0"/>
                <a:cs typeface="Times New Roman" panose="02020603050405020304" pitchFamily="18" charset="0"/>
              </a:r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5" name="Marcador de pie de página 2">
            <a:extLst>
              <a:ext uri="{FF2B5EF4-FFF2-40B4-BE49-F238E27FC236}">
                <a16:creationId xmlns:a16="http://schemas.microsoft.com/office/drawing/2014/main" id="{B6023CAD-3458-BCBD-044A-934C4A47776F}"/>
              </a:ext>
            </a:extLst>
          </p:cNvPr>
          <p:cNvSpPr>
            <a:spLocks noGrp="1"/>
          </p:cNvSpPr>
          <p:nvPr>
            <p:ph type="ftr" sz="quarter" idx="11"/>
          </p:nvPr>
        </p:nvSpPr>
        <p:spPr>
          <a:xfrm>
            <a:off x="4124886" y="6320457"/>
            <a:ext cx="4114800" cy="365125"/>
          </a:xfrm>
        </p:spPr>
        <p:txBody>
          <a:bodyPr/>
          <a:lstStyle/>
          <a:p>
            <a:r>
              <a:rPr lang="es-MX" b="1">
                <a:solidFill>
                  <a:schemeClr val="bg1"/>
                </a:solidFill>
                <a:latin typeface="Times New Roman" panose="02020603050405020304" pitchFamily="18" charset="0"/>
                <a:cs typeface="Times New Roman" panose="02020603050405020304" pitchFamily="18" charset="0"/>
              </a:rPr>
              <a:t>Efecto de la luz en la germinación de trigo (Triticum aestivum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6" name="Marcador de número de diapositiva 5">
            <a:extLst>
              <a:ext uri="{FF2B5EF4-FFF2-40B4-BE49-F238E27FC236}">
                <a16:creationId xmlns:a16="http://schemas.microsoft.com/office/drawing/2014/main" id="{49B514AF-047F-F7F8-5B00-5BA738DB4FC3}"/>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8</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7" name="Conector recto 16">
            <a:extLst>
              <a:ext uri="{FF2B5EF4-FFF2-40B4-BE49-F238E27FC236}">
                <a16:creationId xmlns:a16="http://schemas.microsoft.com/office/drawing/2014/main" id="{7BE3E1BD-5B35-FCA0-87FF-4068444CE034}"/>
              </a:ext>
            </a:extLst>
          </p:cNvPr>
          <p:cNvCxnSpPr>
            <a:cxnSpLocks/>
          </p:cNvCxnSpPr>
          <p:nvPr/>
        </p:nvCxnSpPr>
        <p:spPr>
          <a:xfrm flipV="1">
            <a:off x="591671" y="1099356"/>
            <a:ext cx="4437529" cy="3304"/>
          </a:xfrm>
          <a:prstGeom prst="line">
            <a:avLst/>
          </a:prstGeom>
        </p:spPr>
        <p:style>
          <a:lnRef idx="3">
            <a:schemeClr val="accent6"/>
          </a:lnRef>
          <a:fillRef idx="0">
            <a:schemeClr val="accent6"/>
          </a:fillRef>
          <a:effectRef idx="2">
            <a:schemeClr val="accent6"/>
          </a:effectRef>
          <a:fontRef idx="minor">
            <a:schemeClr val="tx1"/>
          </a:fontRef>
        </p:style>
      </p:cxnSp>
      <p:sp>
        <p:nvSpPr>
          <p:cNvPr id="19" name="CuadroTexto 18">
            <a:extLst>
              <a:ext uri="{FF2B5EF4-FFF2-40B4-BE49-F238E27FC236}">
                <a16:creationId xmlns:a16="http://schemas.microsoft.com/office/drawing/2014/main" id="{D535E501-C211-C369-C484-57CC6C9CCE7A}"/>
              </a:ext>
            </a:extLst>
          </p:cNvPr>
          <p:cNvSpPr txBox="1"/>
          <p:nvPr/>
        </p:nvSpPr>
        <p:spPr>
          <a:xfrm>
            <a:off x="-815414" y="478270"/>
            <a:ext cx="8016314" cy="584775"/>
          </a:xfrm>
          <a:prstGeom prst="rect">
            <a:avLst/>
          </a:prstGeom>
          <a:noFill/>
        </p:spPr>
        <p:txBody>
          <a:bodyPr wrap="square">
            <a:spAutoFit/>
          </a:bodyPr>
          <a:lstStyle/>
          <a:p>
            <a:pPr marL="1209675">
              <a:spcBef>
                <a:spcPts val="2525"/>
              </a:spcBef>
              <a:spcAft>
                <a:spcPts val="0"/>
              </a:spcAft>
            </a:pPr>
            <a:r>
              <a:rPr lang="es-ES" sz="3200" b="1" spc="-10" dirty="0">
                <a:solidFill>
                  <a:srgbClr val="678D41"/>
                </a:solidFill>
                <a:effectLst/>
                <a:latin typeface="Times New Roman" panose="02020603050405020304" pitchFamily="18" charset="0"/>
                <a:ea typeface="Times New Roman" panose="02020603050405020304" pitchFamily="18" charset="0"/>
              </a:rPr>
              <a:t>IV. RESULTADOS Y DISCUSIÓN  </a:t>
            </a:r>
            <a:endParaRPr lang="es-PE" sz="3200" dirty="0">
              <a:effectLst/>
              <a:latin typeface="Times New Roman" panose="02020603050405020304" pitchFamily="18" charset="0"/>
              <a:ea typeface="Times New Roman" panose="02020603050405020304" pitchFamily="18" charset="0"/>
            </a:endParaRPr>
          </a:p>
        </p:txBody>
      </p:sp>
      <p:pic>
        <p:nvPicPr>
          <p:cNvPr id="23" name="Imagen 22">
            <a:extLst>
              <a:ext uri="{FF2B5EF4-FFF2-40B4-BE49-F238E27FC236}">
                <a16:creationId xmlns:a16="http://schemas.microsoft.com/office/drawing/2014/main" id="{0CF8976F-4A49-A7CD-1AD0-B087358123F3}"/>
              </a:ext>
            </a:extLst>
          </p:cNvPr>
          <p:cNvPicPr>
            <a:picLocks noChangeAspect="1"/>
          </p:cNvPicPr>
          <p:nvPr/>
        </p:nvPicPr>
        <p:blipFill>
          <a:blip r:embed="rId4"/>
          <a:stretch>
            <a:fillRect/>
          </a:stretch>
        </p:blipFill>
        <p:spPr>
          <a:xfrm rot="5400000">
            <a:off x="7694052" y="680556"/>
            <a:ext cx="2200275" cy="2933700"/>
          </a:xfrm>
          <a:prstGeom prst="rect">
            <a:avLst/>
          </a:prstGeom>
        </p:spPr>
      </p:pic>
    </p:spTree>
    <p:extLst>
      <p:ext uri="{BB962C8B-B14F-4D97-AF65-F5344CB8AC3E}">
        <p14:creationId xmlns:p14="http://schemas.microsoft.com/office/powerpoint/2010/main" val="3184234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0E16D2E-6818-49C4-C9E8-C7B9F11805C3}"/>
              </a:ext>
            </a:extLst>
          </p:cNvPr>
          <p:cNvSpPr>
            <a:spLocks noGrp="1"/>
          </p:cNvSpPr>
          <p:nvPr>
            <p:ph type="dt" sz="half" idx="10"/>
          </p:nvPr>
        </p:nvSpPr>
        <p:spPr/>
        <p:txBody>
          <a:bodyPr/>
          <a:lstStyle/>
          <a:p>
            <a:fld id="{FCA4CFD9-1DD0-4AB8-9CDF-6A5F5C7959C2}" type="datetime1">
              <a:rPr lang="es-PE" smtClean="0"/>
              <a:t>27/04/2025</a:t>
            </a:fld>
            <a:endParaRPr lang="es-PE" dirty="0"/>
          </a:p>
        </p:txBody>
      </p:sp>
      <p:sp>
        <p:nvSpPr>
          <p:cNvPr id="5" name="Marcador de pie de página 4">
            <a:extLst>
              <a:ext uri="{FF2B5EF4-FFF2-40B4-BE49-F238E27FC236}">
                <a16:creationId xmlns:a16="http://schemas.microsoft.com/office/drawing/2014/main" id="{9A4EA47E-DC22-9446-D9D5-4D4386BB64F4}"/>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8812D19A-B838-8C21-2E22-B4B575F43322}"/>
              </a:ext>
            </a:extLst>
          </p:cNvPr>
          <p:cNvSpPr>
            <a:spLocks noGrp="1"/>
          </p:cNvSpPr>
          <p:nvPr>
            <p:ph type="sldNum" sz="quarter" idx="12"/>
          </p:nvPr>
        </p:nvSpPr>
        <p:spPr/>
        <p:txBody>
          <a:bodyPr/>
          <a:lstStyle/>
          <a:p>
            <a:fld id="{87D75D39-ABF2-421A-A49D-D1890B74CF6F}" type="slidenum">
              <a:rPr lang="es-PE" smtClean="0"/>
              <a:t>9</a:t>
            </a:fld>
            <a:endParaRPr lang="es-PE" dirty="0"/>
          </a:p>
        </p:txBody>
      </p:sp>
      <p:pic>
        <p:nvPicPr>
          <p:cNvPr id="7" name="Imagen 6">
            <a:extLst>
              <a:ext uri="{FF2B5EF4-FFF2-40B4-BE49-F238E27FC236}">
                <a16:creationId xmlns:a16="http://schemas.microsoft.com/office/drawing/2014/main" id="{C400EEBB-BEC9-E299-FF47-892C7A300B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8" name="Marcador de fecha 1">
            <a:extLst>
              <a:ext uri="{FF2B5EF4-FFF2-40B4-BE49-F238E27FC236}">
                <a16:creationId xmlns:a16="http://schemas.microsoft.com/office/drawing/2014/main" id="{1F0483CA-3064-F517-8BE7-59A6B13AC9C4}"/>
              </a:ext>
            </a:extLst>
          </p:cNvPr>
          <p:cNvSpPr txBox="1">
            <a:spLocks/>
          </p:cNvSpPr>
          <p:nvPr/>
        </p:nvSpPr>
        <p:spPr>
          <a:xfrm>
            <a:off x="924486" y="6320457"/>
            <a:ext cx="2743200" cy="365125"/>
          </a:xfrm>
          <a:prstGeom prst="rect">
            <a:avLst/>
          </a:prstGeom>
        </p:spPr>
        <p:txBody>
          <a:bodyPr vert="horz" lIns="91440" tIns="45720" rIns="91440" bIns="45720" rtlCol="0" anchor="ctr"/>
          <a:lstStyle>
            <a:defPPr>
              <a:defRPr lang="es-P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6938E2-E32A-4AE3-A240-0183F91F0C71}" type="datetime1">
              <a:rPr lang="es-PE" b="1" smtClean="0">
                <a:solidFill>
                  <a:schemeClr val="bg1"/>
                </a:solidFill>
                <a:latin typeface="Times New Roman" panose="02020603050405020304" pitchFamily="18" charset="0"/>
                <a:cs typeface="Times New Roman" panose="02020603050405020304" pitchFamily="18" charset="0"/>
              </a:rPr>
              <a:pPr/>
              <a:t>27/04/2025</a:t>
            </a:fld>
            <a:endParaRPr lang="es-PE" b="1" dirty="0">
              <a:solidFill>
                <a:schemeClr val="bg1"/>
              </a:solidFill>
              <a:latin typeface="Times New Roman" panose="02020603050405020304" pitchFamily="18" charset="0"/>
              <a:cs typeface="Times New Roman" panose="02020603050405020304" pitchFamily="18" charset="0"/>
            </a:endParaRPr>
          </a:p>
        </p:txBody>
      </p:sp>
      <p:sp>
        <p:nvSpPr>
          <p:cNvPr id="9" name="Marcador de pie de página 2">
            <a:extLst>
              <a:ext uri="{FF2B5EF4-FFF2-40B4-BE49-F238E27FC236}">
                <a16:creationId xmlns:a16="http://schemas.microsoft.com/office/drawing/2014/main" id="{F714B4CC-5941-37DC-CF6F-AEA03AE80AB9}"/>
              </a:ext>
            </a:extLst>
          </p:cNvPr>
          <p:cNvSpPr txBox="1">
            <a:spLocks/>
          </p:cNvSpPr>
          <p:nvPr/>
        </p:nvSpPr>
        <p:spPr>
          <a:xfrm>
            <a:off x="4124886" y="6320457"/>
            <a:ext cx="4114800" cy="365125"/>
          </a:xfrm>
          <a:prstGeom prst="rect">
            <a:avLst/>
          </a:prstGeom>
        </p:spPr>
        <p:txBody>
          <a:bodyPr vert="horz" lIns="91440" tIns="45720" rIns="91440" bIns="45720" rtlCol="0" anchor="ctr"/>
          <a:lstStyle>
            <a:defPPr>
              <a:defRPr lang="es-P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b="1">
                <a:solidFill>
                  <a:schemeClr val="bg1"/>
                </a:solidFill>
                <a:latin typeface="Times New Roman" panose="02020603050405020304" pitchFamily="18" charset="0"/>
                <a:cs typeface="Times New Roman" panose="02020603050405020304" pitchFamily="18" charset="0"/>
              </a:rPr>
              <a:t>Efecto de la luz en la germinación de trigo (Triticum aestivum L.): un enfoque experimental</a:t>
            </a:r>
            <a:endParaRPr lang="es-PE" b="1" dirty="0">
              <a:solidFill>
                <a:schemeClr val="bg1"/>
              </a:solidFill>
              <a:latin typeface="Times New Roman" panose="02020603050405020304" pitchFamily="18" charset="0"/>
              <a:cs typeface="Times New Roman" panose="02020603050405020304" pitchFamily="18" charset="0"/>
            </a:endParaRPr>
          </a:p>
        </p:txBody>
      </p:sp>
      <p:sp>
        <p:nvSpPr>
          <p:cNvPr id="10" name="Marcador de número de diapositiva 5">
            <a:extLst>
              <a:ext uri="{FF2B5EF4-FFF2-40B4-BE49-F238E27FC236}">
                <a16:creationId xmlns:a16="http://schemas.microsoft.com/office/drawing/2014/main" id="{761E509D-9ED4-9AB4-5EBB-D2DC26D69650}"/>
              </a:ext>
            </a:extLst>
          </p:cNvPr>
          <p:cNvSpPr txBox="1">
            <a:spLocks/>
          </p:cNvSpPr>
          <p:nvPr/>
        </p:nvSpPr>
        <p:spPr>
          <a:xfrm>
            <a:off x="9217391" y="6292249"/>
            <a:ext cx="2743200" cy="365125"/>
          </a:xfrm>
          <a:prstGeom prst="rect">
            <a:avLst/>
          </a:prstGeom>
        </p:spPr>
        <p:txBody>
          <a:bodyPr vert="horz" lIns="91440" tIns="45720" rIns="91440" bIns="45720" rtlCol="0" anchor="ctr"/>
          <a:lstStyle>
            <a:defPPr>
              <a:defRPr lang="es-P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pPr/>
              <a:t>9</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1" name="Conector recto 10">
            <a:extLst>
              <a:ext uri="{FF2B5EF4-FFF2-40B4-BE49-F238E27FC236}">
                <a16:creationId xmlns:a16="http://schemas.microsoft.com/office/drawing/2014/main" id="{9036C1DB-5143-38D5-C024-E02CEC61E9D2}"/>
              </a:ext>
            </a:extLst>
          </p:cNvPr>
          <p:cNvCxnSpPr>
            <a:cxnSpLocks/>
          </p:cNvCxnSpPr>
          <p:nvPr/>
        </p:nvCxnSpPr>
        <p:spPr>
          <a:xfrm flipV="1">
            <a:off x="591671" y="1099356"/>
            <a:ext cx="4437529" cy="3304"/>
          </a:xfrm>
          <a:prstGeom prst="line">
            <a:avLst/>
          </a:prstGeom>
        </p:spPr>
        <p:style>
          <a:lnRef idx="3">
            <a:schemeClr val="accent6"/>
          </a:lnRef>
          <a:fillRef idx="0">
            <a:schemeClr val="accent6"/>
          </a:fillRef>
          <a:effectRef idx="2">
            <a:schemeClr val="accent6"/>
          </a:effectRef>
          <a:fontRef idx="minor">
            <a:schemeClr val="tx1"/>
          </a:fontRef>
        </p:style>
      </p:cxnSp>
      <p:sp>
        <p:nvSpPr>
          <p:cNvPr id="12" name="CuadroTexto 11">
            <a:extLst>
              <a:ext uri="{FF2B5EF4-FFF2-40B4-BE49-F238E27FC236}">
                <a16:creationId xmlns:a16="http://schemas.microsoft.com/office/drawing/2014/main" id="{FDBF0CC1-B3FA-06E4-0E3B-EE52A0D038BF}"/>
              </a:ext>
            </a:extLst>
          </p:cNvPr>
          <p:cNvSpPr txBox="1"/>
          <p:nvPr/>
        </p:nvSpPr>
        <p:spPr>
          <a:xfrm>
            <a:off x="-815414" y="478270"/>
            <a:ext cx="8016314" cy="584775"/>
          </a:xfrm>
          <a:prstGeom prst="rect">
            <a:avLst/>
          </a:prstGeom>
          <a:noFill/>
        </p:spPr>
        <p:txBody>
          <a:bodyPr wrap="square">
            <a:spAutoFit/>
          </a:bodyPr>
          <a:lstStyle/>
          <a:p>
            <a:pPr marL="1209675">
              <a:spcBef>
                <a:spcPts val="2525"/>
              </a:spcBef>
              <a:spcAft>
                <a:spcPts val="0"/>
              </a:spcAft>
            </a:pPr>
            <a:r>
              <a:rPr lang="es-ES" sz="3200" b="1" spc="-10" dirty="0">
                <a:solidFill>
                  <a:srgbClr val="678D41"/>
                </a:solidFill>
                <a:effectLst/>
                <a:latin typeface="Times New Roman" panose="02020603050405020304" pitchFamily="18" charset="0"/>
                <a:ea typeface="Times New Roman" panose="02020603050405020304" pitchFamily="18" charset="0"/>
              </a:rPr>
              <a:t>IV. RESULTADOS Y DISCUSIÓN  </a:t>
            </a:r>
            <a:endParaRPr lang="es-PE" sz="3200" dirty="0">
              <a:effectLst/>
              <a:latin typeface="Times New Roman" panose="02020603050405020304" pitchFamily="18" charset="0"/>
              <a:ea typeface="Times New Roman" panose="02020603050405020304" pitchFamily="18" charset="0"/>
            </a:endParaRPr>
          </a:p>
        </p:txBody>
      </p:sp>
      <p:pic>
        <p:nvPicPr>
          <p:cNvPr id="14" name="Imagen 13">
            <a:extLst>
              <a:ext uri="{FF2B5EF4-FFF2-40B4-BE49-F238E27FC236}">
                <a16:creationId xmlns:a16="http://schemas.microsoft.com/office/drawing/2014/main" id="{A88E106E-DD08-E4D9-ADCD-B64A639CD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71" y="1785156"/>
            <a:ext cx="5816935" cy="2904772"/>
          </a:xfrm>
          <a:prstGeom prst="rect">
            <a:avLst/>
          </a:prstGeom>
          <a:ln w="28575">
            <a:solidFill>
              <a:schemeClr val="bg1">
                <a:lumMod val="50000"/>
              </a:schemeClr>
            </a:solidFill>
          </a:ln>
        </p:spPr>
      </p:pic>
      <p:sp>
        <p:nvSpPr>
          <p:cNvPr id="15" name="CuadroTexto 14">
            <a:extLst>
              <a:ext uri="{FF2B5EF4-FFF2-40B4-BE49-F238E27FC236}">
                <a16:creationId xmlns:a16="http://schemas.microsoft.com/office/drawing/2014/main" id="{7D63F8F1-9FF9-42D1-1D8B-D964323AF965}"/>
              </a:ext>
            </a:extLst>
          </p:cNvPr>
          <p:cNvSpPr txBox="1"/>
          <p:nvPr/>
        </p:nvSpPr>
        <p:spPr>
          <a:xfrm>
            <a:off x="1971077" y="1318619"/>
            <a:ext cx="4437529" cy="369332"/>
          </a:xfrm>
          <a:prstGeom prst="rect">
            <a:avLst/>
          </a:prstGeom>
          <a:noFill/>
        </p:spPr>
        <p:txBody>
          <a:bodyPr wrap="square">
            <a:spAutoFit/>
          </a:bodyPr>
          <a:lstStyle/>
          <a:p>
            <a:r>
              <a:rPr lang="es-PE" b="1" dirty="0">
                <a:latin typeface="Times New Roman" panose="02020603050405020304" pitchFamily="18" charset="0"/>
                <a:cs typeface="Times New Roman" panose="02020603050405020304" pitchFamily="18" charset="0"/>
              </a:rPr>
              <a:t>Tiempo de germinación de las semillas</a:t>
            </a:r>
          </a:p>
        </p:txBody>
      </p:sp>
      <p:sp>
        <p:nvSpPr>
          <p:cNvPr id="17" name="CuadroTexto 16">
            <a:extLst>
              <a:ext uri="{FF2B5EF4-FFF2-40B4-BE49-F238E27FC236}">
                <a16:creationId xmlns:a16="http://schemas.microsoft.com/office/drawing/2014/main" id="{D6C5429E-8E85-EDD4-1A36-B6C81FA6C357}"/>
              </a:ext>
            </a:extLst>
          </p:cNvPr>
          <p:cNvSpPr txBox="1"/>
          <p:nvPr/>
        </p:nvSpPr>
        <p:spPr>
          <a:xfrm>
            <a:off x="591670" y="4811384"/>
            <a:ext cx="5859563" cy="1200329"/>
          </a:xfrm>
          <a:prstGeom prst="rect">
            <a:avLst/>
          </a:prstGeom>
          <a:noFill/>
        </p:spPr>
        <p:txBody>
          <a:bodyPr wrap="square">
            <a:spAutoFit/>
          </a:bodyPr>
          <a:lstStyle/>
          <a:p>
            <a:pPr algn="just"/>
            <a:r>
              <a:rPr lang="es-ES" dirty="0">
                <a:latin typeface="Times New Roman" panose="02020603050405020304" pitchFamily="18" charset="0"/>
                <a:cs typeface="Times New Roman" panose="02020603050405020304" pitchFamily="18" charset="0"/>
              </a:rPr>
              <a:t>El grafico sugiere que no existe diferencia significativa en el tiempo de germinación de semillas en presencia ausencia de luz. Por lo que se puede deducir que la luz no influye en el proceso germinativos total de las semillas. </a:t>
            </a:r>
            <a:endParaRPr lang="es-PE" dirty="0"/>
          </a:p>
        </p:txBody>
      </p:sp>
      <p:pic>
        <p:nvPicPr>
          <p:cNvPr id="19" name="Imagen 18">
            <a:extLst>
              <a:ext uri="{FF2B5EF4-FFF2-40B4-BE49-F238E27FC236}">
                <a16:creationId xmlns:a16="http://schemas.microsoft.com/office/drawing/2014/main" id="{9F7221EE-ED94-B37B-47FF-4240C6011FC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rcRect r="21084"/>
          <a:stretch/>
        </p:blipFill>
        <p:spPr>
          <a:xfrm rot="16200000">
            <a:off x="7957653" y="778063"/>
            <a:ext cx="2194893" cy="3708399"/>
          </a:xfrm>
          <a:prstGeom prst="rect">
            <a:avLst/>
          </a:prstGeom>
        </p:spPr>
      </p:pic>
      <p:pic>
        <p:nvPicPr>
          <p:cNvPr id="21" name="Imagen 20">
            <a:extLst>
              <a:ext uri="{FF2B5EF4-FFF2-40B4-BE49-F238E27FC236}">
                <a16:creationId xmlns:a16="http://schemas.microsoft.com/office/drawing/2014/main" id="{A56ED025-6F01-4555-208C-29C0C2AE657E}"/>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Lst>
          </a:blip>
          <a:srcRect l="21085" r="14187"/>
          <a:stretch/>
        </p:blipFill>
        <p:spPr>
          <a:xfrm rot="16200000">
            <a:off x="8154954" y="2872859"/>
            <a:ext cx="1800291" cy="3708399"/>
          </a:xfrm>
          <a:prstGeom prst="rect">
            <a:avLst/>
          </a:prstGeom>
        </p:spPr>
      </p:pic>
      <p:sp>
        <p:nvSpPr>
          <p:cNvPr id="22" name="Rectángulo 21">
            <a:extLst>
              <a:ext uri="{FF2B5EF4-FFF2-40B4-BE49-F238E27FC236}">
                <a16:creationId xmlns:a16="http://schemas.microsoft.com/office/drawing/2014/main" id="{0F1CFFBE-4860-B6AC-70F3-BEF5900D4F26}"/>
              </a:ext>
            </a:extLst>
          </p:cNvPr>
          <p:cNvSpPr/>
          <p:nvPr/>
        </p:nvSpPr>
        <p:spPr>
          <a:xfrm>
            <a:off x="7200900" y="1523106"/>
            <a:ext cx="1038786" cy="21619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latin typeface="Times New Roman" panose="02020603050405020304" pitchFamily="18" charset="0"/>
                <a:cs typeface="Times New Roman" panose="02020603050405020304" pitchFamily="18" charset="0"/>
              </a:rPr>
              <a:t>Con Luz</a:t>
            </a:r>
          </a:p>
        </p:txBody>
      </p:sp>
      <p:sp>
        <p:nvSpPr>
          <p:cNvPr id="23" name="Rectángulo 22">
            <a:extLst>
              <a:ext uri="{FF2B5EF4-FFF2-40B4-BE49-F238E27FC236}">
                <a16:creationId xmlns:a16="http://schemas.microsoft.com/office/drawing/2014/main" id="{4903FA67-7B39-1B05-3E03-93ABBD39CD6D}"/>
              </a:ext>
            </a:extLst>
          </p:cNvPr>
          <p:cNvSpPr/>
          <p:nvPr/>
        </p:nvSpPr>
        <p:spPr>
          <a:xfrm>
            <a:off x="7200900" y="3822015"/>
            <a:ext cx="1038786" cy="21619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solidFill>
                <a:latin typeface="Times New Roman" panose="02020603050405020304" pitchFamily="18" charset="0"/>
                <a:cs typeface="Times New Roman" panose="02020603050405020304" pitchFamily="18" charset="0"/>
              </a:rPr>
              <a:t>Sin Luz</a:t>
            </a:r>
          </a:p>
        </p:txBody>
      </p:sp>
    </p:spTree>
    <p:extLst>
      <p:ext uri="{BB962C8B-B14F-4D97-AF65-F5344CB8AC3E}">
        <p14:creationId xmlns:p14="http://schemas.microsoft.com/office/powerpoint/2010/main" val="34420543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649</TotalTime>
  <Words>1549</Words>
  <Application>Microsoft Office PowerPoint</Application>
  <PresentationFormat>Panorámica</PresentationFormat>
  <Paragraphs>120</Paragraphs>
  <Slides>12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Georgia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MAGALY</dc:creator>
  <cp:lastModifiedBy>JHODANY PAREJAS GONZALES</cp:lastModifiedBy>
  <cp:revision>30</cp:revision>
  <dcterms:created xsi:type="dcterms:W3CDTF">2025-04-26T13:28:14Z</dcterms:created>
  <dcterms:modified xsi:type="dcterms:W3CDTF">2025-04-28T01:42:06Z</dcterms:modified>
</cp:coreProperties>
</file>